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31"/>
  </p:notesMasterIdLst>
  <p:sldIdLst>
    <p:sldId id="331" r:id="rId5"/>
    <p:sldId id="365" r:id="rId6"/>
    <p:sldId id="353" r:id="rId7"/>
    <p:sldId id="358" r:id="rId8"/>
    <p:sldId id="384" r:id="rId9"/>
    <p:sldId id="386" r:id="rId10"/>
    <p:sldId id="328" r:id="rId11"/>
    <p:sldId id="369" r:id="rId12"/>
    <p:sldId id="332" r:id="rId13"/>
    <p:sldId id="416" r:id="rId14"/>
    <p:sldId id="333" r:id="rId15"/>
    <p:sldId id="334" r:id="rId16"/>
    <p:sldId id="391" r:id="rId17"/>
    <p:sldId id="390" r:id="rId18"/>
    <p:sldId id="388" r:id="rId19"/>
    <p:sldId id="417" r:id="rId20"/>
    <p:sldId id="418" r:id="rId21"/>
    <p:sldId id="419" r:id="rId22"/>
    <p:sldId id="412" r:id="rId23"/>
    <p:sldId id="389" r:id="rId24"/>
    <p:sldId id="413" r:id="rId25"/>
    <p:sldId id="415" r:id="rId26"/>
    <p:sldId id="420" r:id="rId27"/>
    <p:sldId id="338" r:id="rId28"/>
    <p:sldId id="339" r:id="rId29"/>
    <p:sldId id="341" r:id="rId3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3120" userDrawn="1">
          <p15:clr>
            <a:srgbClr val="A4A3A4"/>
          </p15:clr>
        </p15:guide>
        <p15:guide id="8" pos="516" userDrawn="1">
          <p15:clr>
            <a:srgbClr val="A4A3A4"/>
          </p15:clr>
        </p15:guide>
        <p15:guide id="9" pos="5626" userDrawn="1">
          <p15:clr>
            <a:srgbClr val="A4A3A4"/>
          </p15:clr>
        </p15:guide>
        <p15:guide id="10" pos="59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E6B8"/>
    <a:srgbClr val="00B285"/>
    <a:srgbClr val="00CA96"/>
    <a:srgbClr val="B99C00"/>
    <a:srgbClr val="D0B1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94" autoAdjust="0"/>
    <p:restoredTop sz="78453" autoAdjust="0"/>
  </p:normalViewPr>
  <p:slideViewPr>
    <p:cSldViewPr showGuides="1">
      <p:cViewPr>
        <p:scale>
          <a:sx n="98" d="100"/>
          <a:sy n="98" d="100"/>
        </p:scale>
        <p:origin x="-1110" y="-72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3120"/>
        <p:guide pos="516"/>
        <p:guide pos="5626"/>
        <p:guide pos="59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17/05/2025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IRTS : institut régional du travail social</a:t>
            </a:r>
          </a:p>
          <a:p>
            <a:r>
              <a:rPr lang="fr-FR" dirty="0"/>
              <a:t>Diplôme national des métiers d’arts et du design.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916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1918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26" y="296120"/>
            <a:ext cx="3343654" cy="2608163"/>
          </a:xfrm>
          <a:prstGeom prst="rect">
            <a:avLst/>
          </a:prstGeom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95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80000" y="5226529"/>
            <a:ext cx="351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95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95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95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90000" y="3128061"/>
            <a:ext cx="9126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90000" y="6379200"/>
            <a:ext cx="9126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267207"/>
            <a:ext cx="1656184" cy="129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89999" y="1200000"/>
            <a:ext cx="9126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89998" y="2522624"/>
            <a:ext cx="273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88000" y="2524800"/>
            <a:ext cx="273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785999" y="2524800"/>
            <a:ext cx="273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9906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89999" y="984000"/>
            <a:ext cx="9126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89999" y="1200000"/>
            <a:ext cx="9126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Intitulé de la direction/service interministérielle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88000" y="240000"/>
            <a:ext cx="5928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89999" y="2448000"/>
            <a:ext cx="273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88000" y="2448000"/>
            <a:ext cx="273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786000" y="2448000"/>
            <a:ext cx="273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389999" y="1200000"/>
            <a:ext cx="9126000" cy="96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389998" y="2448000"/>
            <a:ext cx="9126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88000" y="240000"/>
            <a:ext cx="5928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389999" y="1200000"/>
            <a:ext cx="9126000" cy="96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389998" y="2448000"/>
            <a:ext cx="9126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88000" y="240000"/>
            <a:ext cx="5928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118200"/>
            <a:ext cx="612000" cy="47736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89999" y="1200000"/>
            <a:ext cx="9126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89999" y="2448000"/>
            <a:ext cx="9126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8248500" y="6378000"/>
            <a:ext cx="12675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90000" y="6378000"/>
            <a:ext cx="6396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direction/service interministérielle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786000" y="6378000"/>
            <a:ext cx="14625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90000" y="6379200"/>
            <a:ext cx="9126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  <p:sldLayoutId id="2147483813" r:id="rId7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1.ac-grenoble.fr/edito/la-voie-technologique-124087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1.ac-grenoble.fr/edito/la-voie-technologique-124087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1.ac-grenoble.fr/edito/la-voie-technologique-124087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La voie technologique</a:t>
            </a:r>
          </a:p>
          <a:p>
            <a:r>
              <a:rPr lang="fr-FR" dirty="0"/>
              <a:t>Pré et post bac </a:t>
            </a:r>
          </a:p>
          <a:p>
            <a:pPr lvl="1"/>
            <a:endParaRPr lang="fr-FR" sz="2400" b="1" dirty="0"/>
          </a:p>
          <a:p>
            <a:pPr lvl="1"/>
            <a:r>
              <a:rPr lang="fr-FR" sz="2000" b="1" dirty="0"/>
              <a:t>« La voie technologique » sur le site académique :</a:t>
            </a:r>
          </a:p>
          <a:p>
            <a:pPr lvl="1"/>
            <a:r>
              <a:rPr lang="fr-FR" sz="2000" dirty="0">
                <a:solidFill>
                  <a:srgbClr val="0070C0"/>
                </a:solidFill>
                <a:hlinkClick r:id="rId2"/>
              </a:rPr>
              <a:t>https://www1.ac-grenoble.fr/edito/la-voie-technologique-124087</a:t>
            </a:r>
            <a:endParaRPr lang="fr-FR" sz="2000" dirty="0">
              <a:solidFill>
                <a:srgbClr val="0070C0"/>
              </a:solidFill>
            </a:endParaRPr>
          </a:p>
          <a:p>
            <a:pPr lvl="1"/>
            <a:r>
              <a:rPr lang="fr-FR" sz="20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185CD7CF-18D0-405A-8698-2CEC4A8428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0" y="30392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L’architecture des séries technologiques</a:t>
            </a:r>
          </a:p>
          <a:p>
            <a:pPr lvl="1"/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344488" y="1052736"/>
            <a:ext cx="9561512" cy="5184576"/>
          </a:xfrm>
        </p:spPr>
        <p:txBody>
          <a:bodyPr/>
          <a:lstStyle/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endParaRPr lang="fr-FR" sz="2400" dirty="0"/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endParaRPr lang="fr-FR" sz="2400" dirty="0"/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endParaRPr lang="fr-FR" sz="2400" dirty="0"/>
          </a:p>
          <a:p>
            <a:pPr>
              <a:spcAft>
                <a:spcPts val="600"/>
              </a:spcAft>
            </a:pPr>
            <a:r>
              <a:rPr lang="fr-FR" sz="2400" b="1" dirty="0"/>
              <a:t>Architecture générale :</a:t>
            </a:r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r>
              <a:rPr lang="fr-FR" sz="2400" dirty="0"/>
              <a:t> enseignements communs à toutes les séries</a:t>
            </a:r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r>
              <a:rPr lang="fr-FR" sz="2400" dirty="0"/>
              <a:t> enseignements de spécialités propres à chaque série</a:t>
            </a:r>
          </a:p>
          <a:p>
            <a:pPr>
              <a:buFont typeface="Arial" pitchFamily="34" charset="0"/>
              <a:buChar char="•"/>
            </a:pPr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L’architecture des séries technologiques</a:t>
            </a:r>
          </a:p>
          <a:p>
            <a:pPr lvl="1"/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577764"/>
              </p:ext>
            </p:extLst>
          </p:nvPr>
        </p:nvGraphicFramePr>
        <p:xfrm>
          <a:off x="704528" y="1052736"/>
          <a:ext cx="8305802" cy="4800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78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Enseignements communs (hors STAV)</a:t>
                      </a:r>
                      <a:endParaRPr lang="fr-FR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  <a:r>
                        <a:rPr lang="fr-FR" baseline="30000" dirty="0"/>
                        <a:t>ère</a:t>
                      </a:r>
                      <a:endParaRPr lang="fr-FR" i="1" dirty="0">
                        <a:solidFill>
                          <a:schemeClr val="accent4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Tale</a:t>
                      </a:r>
                      <a:endParaRPr lang="fr-FR" i="1" dirty="0">
                        <a:solidFill>
                          <a:schemeClr val="accent4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dirty="0"/>
                        <a:t>Français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dirty="0"/>
                        <a:t>Philosophie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dirty="0"/>
                        <a:t>Mathématiques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dirty="0"/>
                        <a:t>Histoire-Géographie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1,5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1,5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dirty="0"/>
                        <a:t>Enseignement Moral et Civique (18h annuelles)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0,5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0,5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dirty="0"/>
                        <a:t>Langues Vivantes A et B (dont 1h d’ETLV)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 h*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 h*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Education Physique et Sportive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Total</a:t>
                      </a:r>
                      <a:endParaRPr lang="fr-FR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14 h</a:t>
                      </a:r>
                      <a:endParaRPr lang="fr-FR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13 h</a:t>
                      </a:r>
                      <a:endParaRPr lang="fr-FR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10" name="Espace réservé du pied de page 3"/>
          <p:cNvSpPr>
            <a:spLocks noGrp="1"/>
          </p:cNvSpPr>
          <p:nvPr>
            <p:ph type="ftr" sz="quarter" idx="10"/>
          </p:nvPr>
        </p:nvSpPr>
        <p:spPr>
          <a:xfrm>
            <a:off x="632520" y="5949280"/>
            <a:ext cx="2160240" cy="352127"/>
          </a:xfrm>
        </p:spPr>
        <p:txBody>
          <a:bodyPr/>
          <a:lstStyle/>
          <a:p>
            <a:pPr>
              <a:defRPr/>
            </a:pPr>
            <a:r>
              <a:rPr lang="fr-FR" sz="1100" i="1" dirty="0"/>
              <a:t>*5 heures en STHR</a:t>
            </a:r>
          </a:p>
        </p:txBody>
      </p:sp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L’architecture des séries technologiques</a:t>
            </a:r>
          </a:p>
          <a:p>
            <a:pPr lvl="1"/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577764"/>
              </p:ext>
            </p:extLst>
          </p:nvPr>
        </p:nvGraphicFramePr>
        <p:xfrm>
          <a:off x="848544" y="1196752"/>
          <a:ext cx="8305802" cy="3048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78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Enseignements de spécialités</a:t>
                      </a:r>
                      <a:endParaRPr lang="fr-FR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  <a:r>
                        <a:rPr lang="fr-FR" baseline="30000" dirty="0"/>
                        <a:t>ère</a:t>
                      </a:r>
                      <a:endParaRPr lang="fr-FR" i="1" dirty="0">
                        <a:solidFill>
                          <a:schemeClr val="accent4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Tale</a:t>
                      </a:r>
                      <a:endParaRPr lang="fr-FR" i="1" dirty="0">
                        <a:solidFill>
                          <a:schemeClr val="accent4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dirty="0"/>
                        <a:t>Spécialité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X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X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Spécialité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X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X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Spécialité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X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Total</a:t>
                      </a:r>
                      <a:endParaRPr lang="fr-FR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14 h</a:t>
                      </a:r>
                    </a:p>
                    <a:p>
                      <a:pPr algn="ctr"/>
                      <a:r>
                        <a:rPr lang="fr-FR" dirty="0"/>
                        <a:t>à</a:t>
                      </a:r>
                    </a:p>
                    <a:p>
                      <a:pPr algn="ctr"/>
                      <a:r>
                        <a:rPr lang="fr-FR" dirty="0"/>
                        <a:t>18 h</a:t>
                      </a:r>
                      <a:endParaRPr lang="fr-FR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14 h</a:t>
                      </a:r>
                    </a:p>
                    <a:p>
                      <a:pPr algn="ctr"/>
                      <a:r>
                        <a:rPr lang="fr-FR" dirty="0"/>
                        <a:t>à</a:t>
                      </a:r>
                    </a:p>
                    <a:p>
                      <a:pPr algn="ctr"/>
                      <a:r>
                        <a:rPr lang="fr-FR" dirty="0"/>
                        <a:t>18 h</a:t>
                      </a:r>
                      <a:endParaRPr lang="fr-FR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Les modalités pédagogiques</a:t>
            </a:r>
            <a:br>
              <a:rPr lang="fr-FR" dirty="0"/>
            </a:br>
            <a:endParaRPr lang="fr-FR" sz="2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722124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Les modalités pédagogiques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Espace réservé du contenu 11"/>
          <p:cNvSpPr txBox="1">
            <a:spLocks/>
          </p:cNvSpPr>
          <p:nvPr/>
        </p:nvSpPr>
        <p:spPr bwMode="gray">
          <a:xfrm>
            <a:off x="344488" y="1556792"/>
            <a:ext cx="9145016" cy="4752528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</p:spPr>
        <p:txBody>
          <a:bodyPr vert="horz" lIns="0" tIns="0" rIns="0" bIns="0" rtlCol="0" anchor="t" anchorCtr="0">
            <a:noAutofit/>
          </a:bodyPr>
          <a:lstStyle/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r>
              <a:rPr lang="fr-FR" sz="2000" noProof="0" dirty="0"/>
              <a:t> </a:t>
            </a:r>
            <a:r>
              <a:rPr lang="fr-FR" sz="2000" noProof="0" dirty="0">
                <a:solidFill>
                  <a:srgbClr val="0070C0"/>
                </a:solidFill>
              </a:rPr>
              <a:t>D</a:t>
            </a:r>
            <a:r>
              <a:rPr lang="fr-FR" sz="2000" dirty="0">
                <a:solidFill>
                  <a:srgbClr val="0070C0"/>
                </a:solidFill>
              </a:rPr>
              <a:t>es modalités d’apprentissage diversifiées :</a:t>
            </a:r>
          </a:p>
          <a:p>
            <a:pPr lvl="0" defTabSz="914378">
              <a:lnSpc>
                <a:spcPct val="150000"/>
              </a:lnSpc>
              <a:spcAft>
                <a:spcPts val="500"/>
              </a:spcAft>
            </a:pPr>
            <a:r>
              <a:rPr lang="fr-FR" sz="2000" dirty="0"/>
              <a:t>	</a:t>
            </a:r>
            <a:r>
              <a:rPr lang="fr-FR" sz="2000" dirty="0">
                <a:sym typeface="Wingdings" pitchFamily="2" charset="2"/>
              </a:rPr>
              <a:t></a:t>
            </a:r>
            <a:r>
              <a:rPr lang="fr-FR" sz="2000" dirty="0"/>
              <a:t> projets, expérimentations, cours, travaux en équipe,</a:t>
            </a:r>
          </a:p>
          <a:p>
            <a:pPr defTabSz="914378">
              <a:lnSpc>
                <a:spcPct val="150000"/>
              </a:lnSpc>
              <a:spcAft>
                <a:spcPts val="500"/>
              </a:spcAft>
            </a:pPr>
            <a:r>
              <a:rPr lang="fr-FR" sz="2000" dirty="0"/>
              <a:t>	</a:t>
            </a:r>
            <a:r>
              <a:rPr lang="fr-FR" sz="2000" dirty="0">
                <a:sym typeface="Wingdings" pitchFamily="2" charset="2"/>
              </a:rPr>
              <a:t> </a:t>
            </a:r>
            <a:r>
              <a:rPr lang="fr-FR" sz="2000" dirty="0"/>
              <a:t>des situations authentiques, ancrées sur le réel</a:t>
            </a:r>
          </a:p>
          <a:p>
            <a:pPr defTabSz="914378">
              <a:lnSpc>
                <a:spcPct val="150000"/>
              </a:lnSpc>
              <a:spcAft>
                <a:spcPts val="500"/>
              </a:spcAft>
            </a:pPr>
            <a:r>
              <a:rPr lang="fr-FR" sz="2000" dirty="0"/>
              <a:t>	</a:t>
            </a:r>
            <a:r>
              <a:rPr lang="fr-FR" sz="2000" dirty="0">
                <a:sym typeface="Wingdings" pitchFamily="2" charset="2"/>
              </a:rPr>
              <a:t> </a:t>
            </a:r>
            <a:r>
              <a:rPr lang="fr-FR" sz="2000" dirty="0"/>
              <a:t>des allers-retours entre sciences appliquées et solutions technologiques (STI2D), un apprentissage concret permettant une compréhension du réel</a:t>
            </a:r>
          </a:p>
          <a:p>
            <a:pPr defTabSz="914378">
              <a:spcAft>
                <a:spcPts val="500"/>
              </a:spcAft>
            </a:pPr>
            <a:endParaRPr lang="fr-FR" sz="2000" dirty="0"/>
          </a:p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 temps pour </a:t>
            </a:r>
            <a:r>
              <a:rPr lang="fr-FR" sz="2000" dirty="0">
                <a:solidFill>
                  <a:srgbClr val="0070C0"/>
                </a:solidFill>
              </a:rPr>
              <a:t>apprendre à son rythme.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432696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	Les parcours de formation au lycée</a:t>
            </a:r>
            <a:br>
              <a:rPr lang="fr-FR" dirty="0"/>
            </a:br>
            <a:r>
              <a:rPr lang="fr-FR" dirty="0"/>
              <a:t>et dans l’enseignement supérieur</a:t>
            </a:r>
            <a:br>
              <a:rPr lang="fr-FR" dirty="0"/>
            </a:br>
            <a:r>
              <a:rPr lang="fr-FR" dirty="0"/>
              <a:t>(les poursuites d’études après </a:t>
            </a:r>
            <a:r>
              <a:rPr lang="fr-FR"/>
              <a:t>le bac)</a:t>
            </a:r>
            <a:r>
              <a:rPr lang="fr-FR" dirty="0"/>
              <a:t/>
            </a:r>
            <a:br>
              <a:rPr lang="fr-FR" dirty="0"/>
            </a:br>
            <a:endParaRPr lang="fr-FR" sz="2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568715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Les poursuites d’études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479CA58-43B8-4116-8497-8DCA17655D49}"/>
              </a:ext>
            </a:extLst>
          </p:cNvPr>
          <p:cNvSpPr/>
          <p:nvPr/>
        </p:nvSpPr>
        <p:spPr>
          <a:xfrm>
            <a:off x="344488" y="1412777"/>
            <a:ext cx="586990" cy="4813987"/>
          </a:xfrm>
          <a:prstGeom prst="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3ème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B57FE35-1074-43AC-8FE5-80A99C23326D}"/>
              </a:ext>
            </a:extLst>
          </p:cNvPr>
          <p:cNvSpPr/>
          <p:nvPr/>
        </p:nvSpPr>
        <p:spPr>
          <a:xfrm>
            <a:off x="2692709" y="1412778"/>
            <a:ext cx="1174111" cy="10567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Pro.</a:t>
            </a:r>
          </a:p>
        </p:txBody>
      </p:sp>
      <p:sp>
        <p:nvSpPr>
          <p:cNvPr id="16" name="Flèche droite 253">
            <a:extLst>
              <a:ext uri="{FF2B5EF4-FFF2-40B4-BE49-F238E27FC236}">
                <a16:creationId xmlns:a16="http://schemas.microsoft.com/office/drawing/2014/main" xmlns="" id="{E6468D51-B08E-469B-A263-174CAAC6BE5E}"/>
              </a:ext>
            </a:extLst>
          </p:cNvPr>
          <p:cNvSpPr/>
          <p:nvPr/>
        </p:nvSpPr>
        <p:spPr>
          <a:xfrm>
            <a:off x="990153" y="1823780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D4E965A-B484-447D-A267-29D5B25B091F}"/>
              </a:ext>
            </a:extLst>
          </p:cNvPr>
          <p:cNvSpPr/>
          <p:nvPr/>
        </p:nvSpPr>
        <p:spPr>
          <a:xfrm>
            <a:off x="1518599" y="1412778"/>
            <a:ext cx="587055" cy="10567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2nde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9CB4FC2-2193-41B0-94D0-7FAB5414BE78}"/>
              </a:ext>
            </a:extLst>
          </p:cNvPr>
          <p:cNvSpPr/>
          <p:nvPr/>
        </p:nvSpPr>
        <p:spPr>
          <a:xfrm>
            <a:off x="1518599" y="2704334"/>
            <a:ext cx="587055" cy="35224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2nde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GT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b="1" kern="0" dirty="0"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Flèche droite 256">
            <a:extLst>
              <a:ext uri="{FF2B5EF4-FFF2-40B4-BE49-F238E27FC236}">
                <a16:creationId xmlns:a16="http://schemas.microsoft.com/office/drawing/2014/main" xmlns="" id="{BFA53FFF-1C1D-408D-B4C5-2CCA520D78C6}"/>
              </a:ext>
            </a:extLst>
          </p:cNvPr>
          <p:cNvSpPr/>
          <p:nvPr/>
        </p:nvSpPr>
        <p:spPr>
          <a:xfrm>
            <a:off x="990267" y="4348135"/>
            <a:ext cx="469657" cy="234796"/>
          </a:xfrm>
          <a:prstGeom prst="rightArrow">
            <a:avLst/>
          </a:prstGeom>
          <a:solidFill>
            <a:srgbClr val="00B050"/>
          </a:solidFill>
          <a:ln w="635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C6C771A-91A3-45EC-A858-FB2FCE16C94E}"/>
              </a:ext>
            </a:extLst>
          </p:cNvPr>
          <p:cNvSpPr/>
          <p:nvPr/>
        </p:nvSpPr>
        <p:spPr>
          <a:xfrm>
            <a:off x="2692709" y="2704335"/>
            <a:ext cx="1174111" cy="152638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Techno.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(&amp; Scient.)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C1B00443-73F4-4336-AC5E-9A5BE4A0BE38}"/>
              </a:ext>
            </a:extLst>
          </p:cNvPr>
          <p:cNvSpPr/>
          <p:nvPr/>
        </p:nvSpPr>
        <p:spPr>
          <a:xfrm>
            <a:off x="2692709" y="4465549"/>
            <a:ext cx="1174111" cy="1761214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Gén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sp>
        <p:nvSpPr>
          <p:cNvPr id="32" name="Flèche droite 268">
            <a:extLst>
              <a:ext uri="{FF2B5EF4-FFF2-40B4-BE49-F238E27FC236}">
                <a16:creationId xmlns:a16="http://schemas.microsoft.com/office/drawing/2014/main" xmlns="" id="{AC8A5CAC-12CD-4FD8-B2F8-38A8277F8B51}"/>
              </a:ext>
            </a:extLst>
          </p:cNvPr>
          <p:cNvSpPr/>
          <p:nvPr/>
        </p:nvSpPr>
        <p:spPr>
          <a:xfrm>
            <a:off x="2164410" y="5228742"/>
            <a:ext cx="469657" cy="234796"/>
          </a:xfrm>
          <a:prstGeom prst="rightArrow">
            <a:avLst/>
          </a:prstGeom>
          <a:solidFill>
            <a:srgbClr val="7030A0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Flèche droite 269">
            <a:extLst>
              <a:ext uri="{FF2B5EF4-FFF2-40B4-BE49-F238E27FC236}">
                <a16:creationId xmlns:a16="http://schemas.microsoft.com/office/drawing/2014/main" xmlns="" id="{997A3F34-F4EA-43A3-977F-646348EEB89E}"/>
              </a:ext>
            </a:extLst>
          </p:cNvPr>
          <p:cNvSpPr/>
          <p:nvPr/>
        </p:nvSpPr>
        <p:spPr>
          <a:xfrm>
            <a:off x="2164410" y="3350113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Flèche droite 273">
            <a:extLst>
              <a:ext uri="{FF2B5EF4-FFF2-40B4-BE49-F238E27FC236}">
                <a16:creationId xmlns:a16="http://schemas.microsoft.com/office/drawing/2014/main" xmlns="" id="{AD0480D9-1BBC-4AF7-9F6B-1639F25B1A23}"/>
              </a:ext>
            </a:extLst>
          </p:cNvPr>
          <p:cNvSpPr/>
          <p:nvPr/>
        </p:nvSpPr>
        <p:spPr>
          <a:xfrm>
            <a:off x="2164296" y="1823728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xmlns="" id="{6DB45C45-7C23-4209-A3FB-C98041312DA5}"/>
              </a:ext>
            </a:extLst>
          </p:cNvPr>
          <p:cNvSpPr txBox="1"/>
          <p:nvPr/>
        </p:nvSpPr>
        <p:spPr>
          <a:xfrm>
            <a:off x="3397260" y="2234677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xmlns="" id="{C60B4227-573F-4CAA-97FD-E8F241E42A9D}"/>
              </a:ext>
            </a:extLst>
          </p:cNvPr>
          <p:cNvSpPr txBox="1"/>
          <p:nvPr/>
        </p:nvSpPr>
        <p:spPr>
          <a:xfrm>
            <a:off x="3397260" y="3995892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xmlns="" id="{69EC47B5-2B4D-4310-A7F6-E56729281553}"/>
              </a:ext>
            </a:extLst>
          </p:cNvPr>
          <p:cNvSpPr txBox="1"/>
          <p:nvPr/>
        </p:nvSpPr>
        <p:spPr>
          <a:xfrm>
            <a:off x="3397260" y="5991936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71" name="Espace réservé du contenu 11">
            <a:extLst>
              <a:ext uri="{FF2B5EF4-FFF2-40B4-BE49-F238E27FC236}">
                <a16:creationId xmlns:a16="http://schemas.microsoft.com/office/drawing/2014/main" xmlns="" id="{F7B55450-CF9E-402A-8DD8-D270D9155306}"/>
              </a:ext>
            </a:extLst>
          </p:cNvPr>
          <p:cNvSpPr txBox="1">
            <a:spLocks/>
          </p:cNvSpPr>
          <p:nvPr/>
        </p:nvSpPr>
        <p:spPr>
          <a:xfrm>
            <a:off x="344488" y="548680"/>
            <a:ext cx="9721080" cy="792088"/>
          </a:xfrm>
          <a:prstGeom prst="rect">
            <a:avLst/>
          </a:prstGeom>
        </p:spPr>
        <p:txBody>
          <a:bodyPr/>
          <a:lstStyle/>
          <a:p>
            <a:pPr marL="36000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Grande diversité de parcours sécurisés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jusqu’aux plus hauts diplômes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11153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Les poursuites d’études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2708B5C-6ED1-4091-BBF9-88FB06C85ECA}"/>
              </a:ext>
            </a:extLst>
          </p:cNvPr>
          <p:cNvSpPr/>
          <p:nvPr/>
        </p:nvSpPr>
        <p:spPr>
          <a:xfrm>
            <a:off x="4453875" y="3878478"/>
            <a:ext cx="1761215" cy="93931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BUT</a:t>
            </a:r>
            <a:endParaRPr kumimoji="0" lang="fr-FR" sz="1400" b="1" i="0" u="none" strike="noStrike" kern="0" cap="none" spc="0" normalizeH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479CA58-43B8-4116-8497-8DCA17655D49}"/>
              </a:ext>
            </a:extLst>
          </p:cNvPr>
          <p:cNvSpPr/>
          <p:nvPr/>
        </p:nvSpPr>
        <p:spPr>
          <a:xfrm>
            <a:off x="344488" y="1412777"/>
            <a:ext cx="586990" cy="4813987"/>
          </a:xfrm>
          <a:prstGeom prst="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3ème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B57FE35-1074-43AC-8FE5-80A99C23326D}"/>
              </a:ext>
            </a:extLst>
          </p:cNvPr>
          <p:cNvSpPr/>
          <p:nvPr/>
        </p:nvSpPr>
        <p:spPr>
          <a:xfrm>
            <a:off x="2692709" y="1412778"/>
            <a:ext cx="1174111" cy="10567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997013C-150E-4363-B6DE-9FDD939B6D5E}"/>
              </a:ext>
            </a:extLst>
          </p:cNvPr>
          <p:cNvSpPr/>
          <p:nvPr/>
        </p:nvSpPr>
        <p:spPr>
          <a:xfrm>
            <a:off x="4453989" y="5639693"/>
            <a:ext cx="1760970" cy="58707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Licence</a:t>
            </a:r>
          </a:p>
        </p:txBody>
      </p:sp>
      <p:sp>
        <p:nvSpPr>
          <p:cNvPr id="16" name="Flèche droite 253">
            <a:extLst>
              <a:ext uri="{FF2B5EF4-FFF2-40B4-BE49-F238E27FC236}">
                <a16:creationId xmlns:a16="http://schemas.microsoft.com/office/drawing/2014/main" xmlns="" id="{E6468D51-B08E-469B-A263-174CAAC6BE5E}"/>
              </a:ext>
            </a:extLst>
          </p:cNvPr>
          <p:cNvSpPr/>
          <p:nvPr/>
        </p:nvSpPr>
        <p:spPr>
          <a:xfrm>
            <a:off x="990153" y="1823780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D4E965A-B484-447D-A267-29D5B25B091F}"/>
              </a:ext>
            </a:extLst>
          </p:cNvPr>
          <p:cNvSpPr/>
          <p:nvPr/>
        </p:nvSpPr>
        <p:spPr>
          <a:xfrm>
            <a:off x="1518599" y="1412778"/>
            <a:ext cx="587055" cy="10567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2nde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9CB4FC2-2193-41B0-94D0-7FAB5414BE78}"/>
              </a:ext>
            </a:extLst>
          </p:cNvPr>
          <p:cNvSpPr/>
          <p:nvPr/>
        </p:nvSpPr>
        <p:spPr>
          <a:xfrm>
            <a:off x="1518599" y="2704334"/>
            <a:ext cx="587055" cy="35224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2nde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GT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b="1" kern="0" dirty="0"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Flèche droite 256">
            <a:extLst>
              <a:ext uri="{FF2B5EF4-FFF2-40B4-BE49-F238E27FC236}">
                <a16:creationId xmlns:a16="http://schemas.microsoft.com/office/drawing/2014/main" xmlns="" id="{BFA53FFF-1C1D-408D-B4C5-2CCA520D78C6}"/>
              </a:ext>
            </a:extLst>
          </p:cNvPr>
          <p:cNvSpPr/>
          <p:nvPr/>
        </p:nvSpPr>
        <p:spPr>
          <a:xfrm>
            <a:off x="990267" y="4348135"/>
            <a:ext cx="469657" cy="234796"/>
          </a:xfrm>
          <a:prstGeom prst="rightArrow">
            <a:avLst/>
          </a:prstGeom>
          <a:solidFill>
            <a:srgbClr val="00B050"/>
          </a:solidFill>
          <a:ln w="635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C6C771A-91A3-45EC-A858-FB2FCE16C94E}"/>
              </a:ext>
            </a:extLst>
          </p:cNvPr>
          <p:cNvSpPr/>
          <p:nvPr/>
        </p:nvSpPr>
        <p:spPr>
          <a:xfrm>
            <a:off x="2692709" y="2704335"/>
            <a:ext cx="1174111" cy="152638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Techno.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(&amp; Scient.)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C1B00443-73F4-4336-AC5E-9A5BE4A0BE38}"/>
              </a:ext>
            </a:extLst>
          </p:cNvPr>
          <p:cNvSpPr/>
          <p:nvPr/>
        </p:nvSpPr>
        <p:spPr>
          <a:xfrm>
            <a:off x="2692709" y="4465549"/>
            <a:ext cx="1174111" cy="1761214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Gén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889301AB-CB57-4D95-AF77-CADD638C4445}"/>
              </a:ext>
            </a:extLst>
          </p:cNvPr>
          <p:cNvSpPr/>
          <p:nvPr/>
        </p:nvSpPr>
        <p:spPr>
          <a:xfrm>
            <a:off x="4453875" y="4993915"/>
            <a:ext cx="1174143" cy="46959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CPGE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17013B9A-2C86-4F97-905E-3635CB5C1ED4}"/>
              </a:ext>
            </a:extLst>
          </p:cNvPr>
          <p:cNvSpPr/>
          <p:nvPr/>
        </p:nvSpPr>
        <p:spPr>
          <a:xfrm>
            <a:off x="4453875" y="3232700"/>
            <a:ext cx="1174143" cy="469657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CPGE Techno.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84590D8-B31E-428F-9379-F693E136ECA4}"/>
              </a:ext>
            </a:extLst>
          </p:cNvPr>
          <p:cNvSpPr/>
          <p:nvPr/>
        </p:nvSpPr>
        <p:spPr>
          <a:xfrm>
            <a:off x="4453875" y="2117264"/>
            <a:ext cx="1174143" cy="93931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BTS</a:t>
            </a:r>
          </a:p>
        </p:txBody>
      </p:sp>
      <p:sp>
        <p:nvSpPr>
          <p:cNvPr id="27" name="Flèche droite 263">
            <a:extLst>
              <a:ext uri="{FF2B5EF4-FFF2-40B4-BE49-F238E27FC236}">
                <a16:creationId xmlns:a16="http://schemas.microsoft.com/office/drawing/2014/main" xmlns="" id="{BA3423AD-74DD-4408-A0D9-CA878C7B9179}"/>
              </a:ext>
            </a:extLst>
          </p:cNvPr>
          <p:cNvSpPr/>
          <p:nvPr/>
        </p:nvSpPr>
        <p:spPr>
          <a:xfrm>
            <a:off x="3925625" y="5815814"/>
            <a:ext cx="469657" cy="234796"/>
          </a:xfrm>
          <a:prstGeom prst="rightArrow">
            <a:avLst/>
          </a:prstGeom>
          <a:solidFill>
            <a:srgbClr val="7030A0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Flèche droite 264">
            <a:extLst>
              <a:ext uri="{FF2B5EF4-FFF2-40B4-BE49-F238E27FC236}">
                <a16:creationId xmlns:a16="http://schemas.microsoft.com/office/drawing/2014/main" xmlns="" id="{41808210-1B19-4548-B9BE-1EE0EDD15502}"/>
              </a:ext>
            </a:extLst>
          </p:cNvPr>
          <p:cNvSpPr/>
          <p:nvPr/>
        </p:nvSpPr>
        <p:spPr>
          <a:xfrm>
            <a:off x="3925511" y="5111329"/>
            <a:ext cx="469657" cy="234796"/>
          </a:xfrm>
          <a:prstGeom prst="rightArrow">
            <a:avLst/>
          </a:prstGeom>
          <a:solidFill>
            <a:srgbClr val="7030A0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Flèche droite 265">
            <a:extLst>
              <a:ext uri="{FF2B5EF4-FFF2-40B4-BE49-F238E27FC236}">
                <a16:creationId xmlns:a16="http://schemas.microsoft.com/office/drawing/2014/main" xmlns="" id="{662C3436-173D-4F5B-A54A-3A14EE0DAEEC}"/>
              </a:ext>
            </a:extLst>
          </p:cNvPr>
          <p:cNvSpPr/>
          <p:nvPr/>
        </p:nvSpPr>
        <p:spPr>
          <a:xfrm>
            <a:off x="3925511" y="4524257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Flèche droite 266">
            <a:extLst>
              <a:ext uri="{FF2B5EF4-FFF2-40B4-BE49-F238E27FC236}">
                <a16:creationId xmlns:a16="http://schemas.microsoft.com/office/drawing/2014/main" xmlns="" id="{BEBF6A7B-00FE-4E10-A206-A06E4519AAF1}"/>
              </a:ext>
            </a:extLst>
          </p:cNvPr>
          <p:cNvSpPr/>
          <p:nvPr/>
        </p:nvSpPr>
        <p:spPr>
          <a:xfrm>
            <a:off x="3925511" y="3937186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Flèche droite 267">
            <a:extLst>
              <a:ext uri="{FF2B5EF4-FFF2-40B4-BE49-F238E27FC236}">
                <a16:creationId xmlns:a16="http://schemas.microsoft.com/office/drawing/2014/main" xmlns="" id="{0F3C5246-1E2F-4E75-AF36-976FDA5EF9B2}"/>
              </a:ext>
            </a:extLst>
          </p:cNvPr>
          <p:cNvSpPr/>
          <p:nvPr/>
        </p:nvSpPr>
        <p:spPr>
          <a:xfrm>
            <a:off x="3925511" y="3350114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Flèche droite 268">
            <a:extLst>
              <a:ext uri="{FF2B5EF4-FFF2-40B4-BE49-F238E27FC236}">
                <a16:creationId xmlns:a16="http://schemas.microsoft.com/office/drawing/2014/main" xmlns="" id="{AC8A5CAC-12CD-4FD8-B2F8-38A8277F8B51}"/>
              </a:ext>
            </a:extLst>
          </p:cNvPr>
          <p:cNvSpPr/>
          <p:nvPr/>
        </p:nvSpPr>
        <p:spPr>
          <a:xfrm>
            <a:off x="2164410" y="5228742"/>
            <a:ext cx="469657" cy="234796"/>
          </a:xfrm>
          <a:prstGeom prst="rightArrow">
            <a:avLst/>
          </a:prstGeom>
          <a:solidFill>
            <a:srgbClr val="7030A0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Flèche droite 269">
            <a:extLst>
              <a:ext uri="{FF2B5EF4-FFF2-40B4-BE49-F238E27FC236}">
                <a16:creationId xmlns:a16="http://schemas.microsoft.com/office/drawing/2014/main" xmlns="" id="{997A3F34-F4EA-43A3-977F-646348EEB89E}"/>
              </a:ext>
            </a:extLst>
          </p:cNvPr>
          <p:cNvSpPr/>
          <p:nvPr/>
        </p:nvSpPr>
        <p:spPr>
          <a:xfrm>
            <a:off x="2164410" y="3350113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Flèche droite 270">
            <a:extLst>
              <a:ext uri="{FF2B5EF4-FFF2-40B4-BE49-F238E27FC236}">
                <a16:creationId xmlns:a16="http://schemas.microsoft.com/office/drawing/2014/main" xmlns="" id="{427FCC39-5AF4-4F12-A3B2-F62F84A05B4C}"/>
              </a:ext>
            </a:extLst>
          </p:cNvPr>
          <p:cNvSpPr/>
          <p:nvPr/>
        </p:nvSpPr>
        <p:spPr>
          <a:xfrm>
            <a:off x="3925511" y="2763042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Flèche droite 271">
            <a:extLst>
              <a:ext uri="{FF2B5EF4-FFF2-40B4-BE49-F238E27FC236}">
                <a16:creationId xmlns:a16="http://schemas.microsoft.com/office/drawing/2014/main" xmlns="" id="{3045DBE8-B42B-4FF5-B4A2-C79807DD426C}"/>
              </a:ext>
            </a:extLst>
          </p:cNvPr>
          <p:cNvSpPr/>
          <p:nvPr/>
        </p:nvSpPr>
        <p:spPr>
          <a:xfrm>
            <a:off x="3925511" y="2175971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lèche droite 272">
            <a:extLst>
              <a:ext uri="{FF2B5EF4-FFF2-40B4-BE49-F238E27FC236}">
                <a16:creationId xmlns:a16="http://schemas.microsoft.com/office/drawing/2014/main" xmlns="" id="{8248130D-ACD4-4E66-B3A8-DFA729ED1971}"/>
              </a:ext>
            </a:extLst>
          </p:cNvPr>
          <p:cNvSpPr/>
          <p:nvPr/>
        </p:nvSpPr>
        <p:spPr>
          <a:xfrm>
            <a:off x="3925511" y="1530192"/>
            <a:ext cx="645779" cy="234796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Flèche droite 273">
            <a:extLst>
              <a:ext uri="{FF2B5EF4-FFF2-40B4-BE49-F238E27FC236}">
                <a16:creationId xmlns:a16="http://schemas.microsoft.com/office/drawing/2014/main" xmlns="" id="{AD0480D9-1BBC-4AF7-9F6B-1639F25B1A23}"/>
              </a:ext>
            </a:extLst>
          </p:cNvPr>
          <p:cNvSpPr/>
          <p:nvPr/>
        </p:nvSpPr>
        <p:spPr>
          <a:xfrm>
            <a:off x="2164296" y="1823728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xmlns="" id="{6DB45C45-7C23-4209-A3FB-C98041312DA5}"/>
              </a:ext>
            </a:extLst>
          </p:cNvPr>
          <p:cNvSpPr txBox="1"/>
          <p:nvPr/>
        </p:nvSpPr>
        <p:spPr>
          <a:xfrm>
            <a:off x="3397260" y="2234677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xmlns="" id="{7F684616-C5CC-4345-B186-97A1AE626F6C}"/>
              </a:ext>
            </a:extLst>
          </p:cNvPr>
          <p:cNvSpPr txBox="1"/>
          <p:nvPr/>
        </p:nvSpPr>
        <p:spPr>
          <a:xfrm>
            <a:off x="4630111" y="1412776"/>
            <a:ext cx="645779" cy="469658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active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xmlns="" id="{D5DAD447-EA9F-418E-BB6A-6256634C9533}"/>
              </a:ext>
            </a:extLst>
          </p:cNvPr>
          <p:cNvSpPr txBox="1"/>
          <p:nvPr/>
        </p:nvSpPr>
        <p:spPr>
          <a:xfrm>
            <a:off x="5158475" y="2821749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Bac+2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xmlns="" id="{C60B4227-573F-4CAA-97FD-E8F241E42A9D}"/>
              </a:ext>
            </a:extLst>
          </p:cNvPr>
          <p:cNvSpPr txBox="1"/>
          <p:nvPr/>
        </p:nvSpPr>
        <p:spPr>
          <a:xfrm>
            <a:off x="3397260" y="3995892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xmlns="" id="{69EC47B5-2B4D-4310-A7F6-E56729281553}"/>
              </a:ext>
            </a:extLst>
          </p:cNvPr>
          <p:cNvSpPr txBox="1"/>
          <p:nvPr/>
        </p:nvSpPr>
        <p:spPr>
          <a:xfrm>
            <a:off x="3397260" y="5991936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xmlns="" id="{E71EB315-5B8A-4DE3-B803-C15C8018CFA5}"/>
              </a:ext>
            </a:extLst>
          </p:cNvPr>
          <p:cNvSpPr txBox="1"/>
          <p:nvPr/>
        </p:nvSpPr>
        <p:spPr>
          <a:xfrm>
            <a:off x="5745547" y="4582964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Bac+3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xmlns="" id="{964EBEE0-18F3-4E0C-BA23-905B606346E2}"/>
              </a:ext>
            </a:extLst>
          </p:cNvPr>
          <p:cNvSpPr txBox="1"/>
          <p:nvPr/>
        </p:nvSpPr>
        <p:spPr>
          <a:xfrm>
            <a:off x="5745547" y="5991936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Bac+3</a:t>
            </a:r>
          </a:p>
        </p:txBody>
      </p:sp>
      <p:sp>
        <p:nvSpPr>
          <p:cNvPr id="71" name="Espace réservé du contenu 11">
            <a:extLst>
              <a:ext uri="{FF2B5EF4-FFF2-40B4-BE49-F238E27FC236}">
                <a16:creationId xmlns:a16="http://schemas.microsoft.com/office/drawing/2014/main" xmlns="" id="{F7B55450-CF9E-402A-8DD8-D270D9155306}"/>
              </a:ext>
            </a:extLst>
          </p:cNvPr>
          <p:cNvSpPr txBox="1">
            <a:spLocks/>
          </p:cNvSpPr>
          <p:nvPr/>
        </p:nvSpPr>
        <p:spPr>
          <a:xfrm>
            <a:off x="344488" y="548680"/>
            <a:ext cx="9721080" cy="792088"/>
          </a:xfrm>
          <a:prstGeom prst="rect">
            <a:avLst/>
          </a:prstGeom>
        </p:spPr>
        <p:txBody>
          <a:bodyPr/>
          <a:lstStyle/>
          <a:p>
            <a:pPr marL="36000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Grande diversité de parcours sécurisés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jusqu’aux plus hauts diplômes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11153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Les poursuites d’études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" name="Virage 64">
            <a:extLst>
              <a:ext uri="{FF2B5EF4-FFF2-40B4-BE49-F238E27FC236}">
                <a16:creationId xmlns:a16="http://schemas.microsoft.com/office/drawing/2014/main" xmlns="" id="{5CE3AFD3-248A-4DCA-A65E-737EA98A79DF}"/>
              </a:ext>
            </a:extLst>
          </p:cNvPr>
          <p:cNvSpPr/>
          <p:nvPr/>
        </p:nvSpPr>
        <p:spPr>
          <a:xfrm rot="16200000" flipH="1" flipV="1">
            <a:off x="6113662" y="4679481"/>
            <a:ext cx="1135059" cy="720080"/>
          </a:xfrm>
          <a:prstGeom prst="bentArrow">
            <a:avLst>
              <a:gd name="adj1" fmla="val 6382"/>
              <a:gd name="adj2" fmla="val 7976"/>
              <a:gd name="adj3" fmla="val 11421"/>
              <a:gd name="adj4" fmla="val 2875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droite 65">
            <a:extLst>
              <a:ext uri="{FF2B5EF4-FFF2-40B4-BE49-F238E27FC236}">
                <a16:creationId xmlns:a16="http://schemas.microsoft.com/office/drawing/2014/main" xmlns="" id="{B0675240-1250-4558-8666-58F6EA272B24}"/>
              </a:ext>
            </a:extLst>
          </p:cNvPr>
          <p:cNvSpPr/>
          <p:nvPr/>
        </p:nvSpPr>
        <p:spPr>
          <a:xfrm rot="5400000">
            <a:off x="5493060" y="5193197"/>
            <a:ext cx="720080" cy="72008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Virage 282">
            <a:extLst>
              <a:ext uri="{FF2B5EF4-FFF2-40B4-BE49-F238E27FC236}">
                <a16:creationId xmlns:a16="http://schemas.microsoft.com/office/drawing/2014/main" xmlns="" id="{4367A88E-BC0C-4CA4-840D-84BCDB7C19EC}"/>
              </a:ext>
            </a:extLst>
          </p:cNvPr>
          <p:cNvSpPr/>
          <p:nvPr/>
        </p:nvSpPr>
        <p:spPr>
          <a:xfrm rot="5400000">
            <a:off x="5363836" y="3203346"/>
            <a:ext cx="939315" cy="293536"/>
          </a:xfrm>
          <a:prstGeom prst="bentArrow">
            <a:avLst>
              <a:gd name="adj1" fmla="val 29409"/>
              <a:gd name="adj2" fmla="val 28307"/>
              <a:gd name="adj3" fmla="val 31614"/>
              <a:gd name="adj4" fmla="val 43750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2708B5C-6ED1-4091-BBF9-88FB06C85ECA}"/>
              </a:ext>
            </a:extLst>
          </p:cNvPr>
          <p:cNvSpPr/>
          <p:nvPr/>
        </p:nvSpPr>
        <p:spPr>
          <a:xfrm>
            <a:off x="4453875" y="3878478"/>
            <a:ext cx="1761215" cy="93931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BUT</a:t>
            </a:r>
          </a:p>
        </p:txBody>
      </p:sp>
      <p:sp>
        <p:nvSpPr>
          <p:cNvPr id="11" name="Flèche droite 249">
            <a:extLst>
              <a:ext uri="{FF2B5EF4-FFF2-40B4-BE49-F238E27FC236}">
                <a16:creationId xmlns:a16="http://schemas.microsoft.com/office/drawing/2014/main" xmlns="" id="{0F32BBD0-140C-4BF2-857B-449CE5DD962E}"/>
              </a:ext>
            </a:extLst>
          </p:cNvPr>
          <p:cNvSpPr/>
          <p:nvPr/>
        </p:nvSpPr>
        <p:spPr>
          <a:xfrm rot="18639616">
            <a:off x="5282912" y="3480044"/>
            <a:ext cx="1076223" cy="129470"/>
          </a:xfrm>
          <a:prstGeom prst="rightArrow">
            <a:avLst>
              <a:gd name="adj1" fmla="val 50001"/>
              <a:gd name="adj2" fmla="val 73148"/>
            </a:avLst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2479CA58-43B8-4116-8497-8DCA17655D49}"/>
              </a:ext>
            </a:extLst>
          </p:cNvPr>
          <p:cNvSpPr/>
          <p:nvPr/>
        </p:nvSpPr>
        <p:spPr>
          <a:xfrm>
            <a:off x="344488" y="1412777"/>
            <a:ext cx="586990" cy="4813987"/>
          </a:xfrm>
          <a:prstGeom prst="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3ème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7B57FE35-1074-43AC-8FE5-80A99C23326D}"/>
              </a:ext>
            </a:extLst>
          </p:cNvPr>
          <p:cNvSpPr/>
          <p:nvPr/>
        </p:nvSpPr>
        <p:spPr>
          <a:xfrm>
            <a:off x="2692709" y="1412778"/>
            <a:ext cx="1174111" cy="10567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997013C-150E-4363-B6DE-9FDD939B6D5E}"/>
              </a:ext>
            </a:extLst>
          </p:cNvPr>
          <p:cNvSpPr/>
          <p:nvPr/>
        </p:nvSpPr>
        <p:spPr>
          <a:xfrm>
            <a:off x="4453989" y="5639693"/>
            <a:ext cx="1760970" cy="58707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Licence</a:t>
            </a:r>
          </a:p>
        </p:txBody>
      </p:sp>
      <p:sp>
        <p:nvSpPr>
          <p:cNvPr id="16" name="Flèche droite 253">
            <a:extLst>
              <a:ext uri="{FF2B5EF4-FFF2-40B4-BE49-F238E27FC236}">
                <a16:creationId xmlns:a16="http://schemas.microsoft.com/office/drawing/2014/main" xmlns="" id="{E6468D51-B08E-469B-A263-174CAAC6BE5E}"/>
              </a:ext>
            </a:extLst>
          </p:cNvPr>
          <p:cNvSpPr/>
          <p:nvPr/>
        </p:nvSpPr>
        <p:spPr>
          <a:xfrm>
            <a:off x="990153" y="1823780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D4E965A-B484-447D-A267-29D5B25B091F}"/>
              </a:ext>
            </a:extLst>
          </p:cNvPr>
          <p:cNvSpPr/>
          <p:nvPr/>
        </p:nvSpPr>
        <p:spPr>
          <a:xfrm>
            <a:off x="1518599" y="1412778"/>
            <a:ext cx="587055" cy="10567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2nde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29CB4FC2-2193-41B0-94D0-7FAB5414BE78}"/>
              </a:ext>
            </a:extLst>
          </p:cNvPr>
          <p:cNvSpPr/>
          <p:nvPr/>
        </p:nvSpPr>
        <p:spPr>
          <a:xfrm>
            <a:off x="1518599" y="2704334"/>
            <a:ext cx="587055" cy="35224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2nde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GT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b="1" kern="0" dirty="0"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Flèche droite 256">
            <a:extLst>
              <a:ext uri="{FF2B5EF4-FFF2-40B4-BE49-F238E27FC236}">
                <a16:creationId xmlns:a16="http://schemas.microsoft.com/office/drawing/2014/main" xmlns="" id="{BFA53FFF-1C1D-408D-B4C5-2CCA520D78C6}"/>
              </a:ext>
            </a:extLst>
          </p:cNvPr>
          <p:cNvSpPr/>
          <p:nvPr/>
        </p:nvSpPr>
        <p:spPr>
          <a:xfrm>
            <a:off x="990267" y="4348135"/>
            <a:ext cx="469657" cy="234796"/>
          </a:xfrm>
          <a:prstGeom prst="rightArrow">
            <a:avLst/>
          </a:prstGeom>
          <a:solidFill>
            <a:srgbClr val="00B050"/>
          </a:solidFill>
          <a:ln w="635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C6C771A-91A3-45EC-A858-FB2FCE16C94E}"/>
              </a:ext>
            </a:extLst>
          </p:cNvPr>
          <p:cNvSpPr/>
          <p:nvPr/>
        </p:nvSpPr>
        <p:spPr>
          <a:xfrm>
            <a:off x="2692709" y="2704335"/>
            <a:ext cx="1174111" cy="152638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Techno.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(&amp; Scient.)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C1B00443-73F4-4336-AC5E-9A5BE4A0BE38}"/>
              </a:ext>
            </a:extLst>
          </p:cNvPr>
          <p:cNvSpPr/>
          <p:nvPr/>
        </p:nvSpPr>
        <p:spPr>
          <a:xfrm>
            <a:off x="2692709" y="4465549"/>
            <a:ext cx="1174111" cy="1761214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Gén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DA7F5CC4-C4FD-4276-9C3A-5700FDB2836D}"/>
              </a:ext>
            </a:extLst>
          </p:cNvPr>
          <p:cNvSpPr/>
          <p:nvPr/>
        </p:nvSpPr>
        <p:spPr>
          <a:xfrm>
            <a:off x="6802276" y="5639693"/>
            <a:ext cx="1174143" cy="587071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Master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889301AB-CB57-4D95-AF77-CADD638C4445}"/>
              </a:ext>
            </a:extLst>
          </p:cNvPr>
          <p:cNvSpPr/>
          <p:nvPr/>
        </p:nvSpPr>
        <p:spPr>
          <a:xfrm>
            <a:off x="4453875" y="4993915"/>
            <a:ext cx="1174143" cy="46959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CPGE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17013B9A-2C86-4F97-905E-3635CB5C1ED4}"/>
              </a:ext>
            </a:extLst>
          </p:cNvPr>
          <p:cNvSpPr/>
          <p:nvPr/>
        </p:nvSpPr>
        <p:spPr>
          <a:xfrm>
            <a:off x="4453875" y="3232700"/>
            <a:ext cx="1174143" cy="469657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CPGE Techno.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D84590D8-B31E-428F-9379-F693E136ECA4}"/>
              </a:ext>
            </a:extLst>
          </p:cNvPr>
          <p:cNvSpPr/>
          <p:nvPr/>
        </p:nvSpPr>
        <p:spPr>
          <a:xfrm>
            <a:off x="4453875" y="2117264"/>
            <a:ext cx="1174143" cy="93931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BTS</a:t>
            </a:r>
          </a:p>
        </p:txBody>
      </p:sp>
      <p:sp>
        <p:nvSpPr>
          <p:cNvPr id="27" name="Flèche droite 263">
            <a:extLst>
              <a:ext uri="{FF2B5EF4-FFF2-40B4-BE49-F238E27FC236}">
                <a16:creationId xmlns:a16="http://schemas.microsoft.com/office/drawing/2014/main" xmlns="" id="{BA3423AD-74DD-4408-A0D9-CA878C7B9179}"/>
              </a:ext>
            </a:extLst>
          </p:cNvPr>
          <p:cNvSpPr/>
          <p:nvPr/>
        </p:nvSpPr>
        <p:spPr>
          <a:xfrm>
            <a:off x="3925625" y="5815814"/>
            <a:ext cx="469657" cy="234796"/>
          </a:xfrm>
          <a:prstGeom prst="rightArrow">
            <a:avLst/>
          </a:prstGeom>
          <a:solidFill>
            <a:srgbClr val="7030A0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Flèche droite 264">
            <a:extLst>
              <a:ext uri="{FF2B5EF4-FFF2-40B4-BE49-F238E27FC236}">
                <a16:creationId xmlns:a16="http://schemas.microsoft.com/office/drawing/2014/main" xmlns="" id="{41808210-1B19-4548-B9BE-1EE0EDD15502}"/>
              </a:ext>
            </a:extLst>
          </p:cNvPr>
          <p:cNvSpPr/>
          <p:nvPr/>
        </p:nvSpPr>
        <p:spPr>
          <a:xfrm>
            <a:off x="3925511" y="5111329"/>
            <a:ext cx="469657" cy="234796"/>
          </a:xfrm>
          <a:prstGeom prst="rightArrow">
            <a:avLst/>
          </a:prstGeom>
          <a:solidFill>
            <a:srgbClr val="7030A0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Flèche droite 265">
            <a:extLst>
              <a:ext uri="{FF2B5EF4-FFF2-40B4-BE49-F238E27FC236}">
                <a16:creationId xmlns:a16="http://schemas.microsoft.com/office/drawing/2014/main" xmlns="" id="{662C3436-173D-4F5B-A54A-3A14EE0DAEEC}"/>
              </a:ext>
            </a:extLst>
          </p:cNvPr>
          <p:cNvSpPr/>
          <p:nvPr/>
        </p:nvSpPr>
        <p:spPr>
          <a:xfrm>
            <a:off x="3925511" y="4524257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Flèche droite 266">
            <a:extLst>
              <a:ext uri="{FF2B5EF4-FFF2-40B4-BE49-F238E27FC236}">
                <a16:creationId xmlns:a16="http://schemas.microsoft.com/office/drawing/2014/main" xmlns="" id="{BEBF6A7B-00FE-4E10-A206-A06E4519AAF1}"/>
              </a:ext>
            </a:extLst>
          </p:cNvPr>
          <p:cNvSpPr/>
          <p:nvPr/>
        </p:nvSpPr>
        <p:spPr>
          <a:xfrm>
            <a:off x="3925511" y="3937186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Flèche droite 267">
            <a:extLst>
              <a:ext uri="{FF2B5EF4-FFF2-40B4-BE49-F238E27FC236}">
                <a16:creationId xmlns:a16="http://schemas.microsoft.com/office/drawing/2014/main" xmlns="" id="{0F3C5246-1E2F-4E75-AF36-976FDA5EF9B2}"/>
              </a:ext>
            </a:extLst>
          </p:cNvPr>
          <p:cNvSpPr/>
          <p:nvPr/>
        </p:nvSpPr>
        <p:spPr>
          <a:xfrm>
            <a:off x="3925511" y="3350114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Flèche droite 268">
            <a:extLst>
              <a:ext uri="{FF2B5EF4-FFF2-40B4-BE49-F238E27FC236}">
                <a16:creationId xmlns:a16="http://schemas.microsoft.com/office/drawing/2014/main" xmlns="" id="{AC8A5CAC-12CD-4FD8-B2F8-38A8277F8B51}"/>
              </a:ext>
            </a:extLst>
          </p:cNvPr>
          <p:cNvSpPr/>
          <p:nvPr/>
        </p:nvSpPr>
        <p:spPr>
          <a:xfrm>
            <a:off x="2164410" y="5228742"/>
            <a:ext cx="469657" cy="234796"/>
          </a:xfrm>
          <a:prstGeom prst="rightArrow">
            <a:avLst/>
          </a:prstGeom>
          <a:solidFill>
            <a:srgbClr val="7030A0"/>
          </a:solidFill>
          <a:ln w="127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Flèche droite 269">
            <a:extLst>
              <a:ext uri="{FF2B5EF4-FFF2-40B4-BE49-F238E27FC236}">
                <a16:creationId xmlns:a16="http://schemas.microsoft.com/office/drawing/2014/main" xmlns="" id="{997A3F34-F4EA-43A3-977F-646348EEB89E}"/>
              </a:ext>
            </a:extLst>
          </p:cNvPr>
          <p:cNvSpPr/>
          <p:nvPr/>
        </p:nvSpPr>
        <p:spPr>
          <a:xfrm>
            <a:off x="2164410" y="3350113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Flèche droite 270">
            <a:extLst>
              <a:ext uri="{FF2B5EF4-FFF2-40B4-BE49-F238E27FC236}">
                <a16:creationId xmlns:a16="http://schemas.microsoft.com/office/drawing/2014/main" xmlns="" id="{427FCC39-5AF4-4F12-A3B2-F62F84A05B4C}"/>
              </a:ext>
            </a:extLst>
          </p:cNvPr>
          <p:cNvSpPr/>
          <p:nvPr/>
        </p:nvSpPr>
        <p:spPr>
          <a:xfrm>
            <a:off x="3925511" y="2763042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Flèche droite 271">
            <a:extLst>
              <a:ext uri="{FF2B5EF4-FFF2-40B4-BE49-F238E27FC236}">
                <a16:creationId xmlns:a16="http://schemas.microsoft.com/office/drawing/2014/main" xmlns="" id="{3045DBE8-B42B-4FF5-B4A2-C79807DD426C}"/>
              </a:ext>
            </a:extLst>
          </p:cNvPr>
          <p:cNvSpPr/>
          <p:nvPr/>
        </p:nvSpPr>
        <p:spPr>
          <a:xfrm>
            <a:off x="3925511" y="2175971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Flèche droite 272">
            <a:extLst>
              <a:ext uri="{FF2B5EF4-FFF2-40B4-BE49-F238E27FC236}">
                <a16:creationId xmlns:a16="http://schemas.microsoft.com/office/drawing/2014/main" xmlns="" id="{8248130D-ACD4-4E66-B3A8-DFA729ED1971}"/>
              </a:ext>
            </a:extLst>
          </p:cNvPr>
          <p:cNvSpPr/>
          <p:nvPr/>
        </p:nvSpPr>
        <p:spPr>
          <a:xfrm>
            <a:off x="3925511" y="1530192"/>
            <a:ext cx="645779" cy="234796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Flèche droite 273">
            <a:extLst>
              <a:ext uri="{FF2B5EF4-FFF2-40B4-BE49-F238E27FC236}">
                <a16:creationId xmlns:a16="http://schemas.microsoft.com/office/drawing/2014/main" xmlns="" id="{AD0480D9-1BBC-4AF7-9F6B-1639F25B1A23}"/>
              </a:ext>
            </a:extLst>
          </p:cNvPr>
          <p:cNvSpPr/>
          <p:nvPr/>
        </p:nvSpPr>
        <p:spPr>
          <a:xfrm>
            <a:off x="2164296" y="1823728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xmlns="" id="{95B76FB8-0A3F-4B3E-9052-DB1225DF0DCE}"/>
              </a:ext>
            </a:extLst>
          </p:cNvPr>
          <p:cNvSpPr/>
          <p:nvPr/>
        </p:nvSpPr>
        <p:spPr>
          <a:xfrm>
            <a:off x="6215090" y="4993915"/>
            <a:ext cx="1761215" cy="46959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Ecoles Ingé.</a:t>
            </a:r>
          </a:p>
        </p:txBody>
      </p:sp>
      <p:sp>
        <p:nvSpPr>
          <p:cNvPr id="39" name="Flèche droite 275">
            <a:extLst>
              <a:ext uri="{FF2B5EF4-FFF2-40B4-BE49-F238E27FC236}">
                <a16:creationId xmlns:a16="http://schemas.microsoft.com/office/drawing/2014/main" xmlns="" id="{4430D884-4AA0-4056-A234-5A7D936D710F}"/>
              </a:ext>
            </a:extLst>
          </p:cNvPr>
          <p:cNvSpPr/>
          <p:nvPr/>
        </p:nvSpPr>
        <p:spPr>
          <a:xfrm>
            <a:off x="5686725" y="2175971"/>
            <a:ext cx="645779" cy="234829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F7A5BB03-F33D-4F59-A0D0-546C28E64EB7}"/>
              </a:ext>
            </a:extLst>
          </p:cNvPr>
          <p:cNvSpPr/>
          <p:nvPr/>
        </p:nvSpPr>
        <p:spPr>
          <a:xfrm>
            <a:off x="6215090" y="2586921"/>
            <a:ext cx="587072" cy="528364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CPGE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ATS</a:t>
            </a:r>
          </a:p>
        </p:txBody>
      </p:sp>
      <p:sp>
        <p:nvSpPr>
          <p:cNvPr id="41" name="Flèche droite 277">
            <a:extLst>
              <a:ext uri="{FF2B5EF4-FFF2-40B4-BE49-F238E27FC236}">
                <a16:creationId xmlns:a16="http://schemas.microsoft.com/office/drawing/2014/main" xmlns="" id="{4946FC3D-C0B5-43FE-918E-D497D6D869E3}"/>
              </a:ext>
            </a:extLst>
          </p:cNvPr>
          <p:cNvSpPr/>
          <p:nvPr/>
        </p:nvSpPr>
        <p:spPr>
          <a:xfrm>
            <a:off x="5686725" y="2645628"/>
            <a:ext cx="469771" cy="143001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Flèche droite 278">
            <a:extLst>
              <a:ext uri="{FF2B5EF4-FFF2-40B4-BE49-F238E27FC236}">
                <a16:creationId xmlns:a16="http://schemas.microsoft.com/office/drawing/2014/main" xmlns="" id="{68B8CF9D-CFE6-4408-B86B-ACB163F7C31A}"/>
              </a:ext>
            </a:extLst>
          </p:cNvPr>
          <p:cNvSpPr/>
          <p:nvPr/>
        </p:nvSpPr>
        <p:spPr>
          <a:xfrm>
            <a:off x="5686839" y="5111329"/>
            <a:ext cx="469657" cy="234796"/>
          </a:xfrm>
          <a:prstGeom prst="rightArrow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Virage 279">
            <a:extLst>
              <a:ext uri="{FF2B5EF4-FFF2-40B4-BE49-F238E27FC236}">
                <a16:creationId xmlns:a16="http://schemas.microsoft.com/office/drawing/2014/main" xmlns="" id="{AAC3706A-A1B3-4724-9413-FC5A11AFA452}"/>
              </a:ext>
            </a:extLst>
          </p:cNvPr>
          <p:cNvSpPr/>
          <p:nvPr/>
        </p:nvSpPr>
        <p:spPr>
          <a:xfrm rot="5400000" flipH="1">
            <a:off x="6273842" y="5522348"/>
            <a:ext cx="293536" cy="293397"/>
          </a:xfrm>
          <a:prstGeom prst="bentArrow">
            <a:avLst>
              <a:gd name="adj1" fmla="val 22353"/>
              <a:gd name="adj2" fmla="val 25000"/>
              <a:gd name="adj3" fmla="val 25000"/>
              <a:gd name="adj4" fmla="val 43750"/>
            </a:avLst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Virage 280">
            <a:extLst>
              <a:ext uri="{FF2B5EF4-FFF2-40B4-BE49-F238E27FC236}">
                <a16:creationId xmlns:a16="http://schemas.microsoft.com/office/drawing/2014/main" xmlns="" id="{907FF9D3-54D9-4AF1-91C3-AD4AF475CC29}"/>
              </a:ext>
            </a:extLst>
          </p:cNvPr>
          <p:cNvSpPr/>
          <p:nvPr/>
        </p:nvSpPr>
        <p:spPr>
          <a:xfrm rot="16200000" flipH="1" flipV="1">
            <a:off x="6097675" y="4641672"/>
            <a:ext cx="469657" cy="117414"/>
          </a:xfrm>
          <a:prstGeom prst="bentArrow">
            <a:avLst>
              <a:gd name="adj1" fmla="val 64417"/>
              <a:gd name="adj2" fmla="val 50000"/>
              <a:gd name="adj3" fmla="val 50000"/>
              <a:gd name="adj4" fmla="val 29577"/>
            </a:avLst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Virage 281">
            <a:extLst>
              <a:ext uri="{FF2B5EF4-FFF2-40B4-BE49-F238E27FC236}">
                <a16:creationId xmlns:a16="http://schemas.microsoft.com/office/drawing/2014/main" xmlns="" id="{11803E1A-6ED5-455F-BB8F-0E320D87BB00}"/>
              </a:ext>
            </a:extLst>
          </p:cNvPr>
          <p:cNvSpPr/>
          <p:nvPr/>
        </p:nvSpPr>
        <p:spPr>
          <a:xfrm rot="16200000" flipH="1" flipV="1">
            <a:off x="5363836" y="3731711"/>
            <a:ext cx="1526386" cy="880607"/>
          </a:xfrm>
          <a:prstGeom prst="bentArrow">
            <a:avLst>
              <a:gd name="adj1" fmla="val 6806"/>
              <a:gd name="adj2" fmla="val 6913"/>
              <a:gd name="adj3" fmla="val 13555"/>
              <a:gd name="adj4" fmla="val 43750"/>
            </a:avLst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Flèche droite 283">
            <a:extLst>
              <a:ext uri="{FF2B5EF4-FFF2-40B4-BE49-F238E27FC236}">
                <a16:creationId xmlns:a16="http://schemas.microsoft.com/office/drawing/2014/main" xmlns="" id="{992DD227-52FA-4269-BA4D-5C4A77DB718E}"/>
              </a:ext>
            </a:extLst>
          </p:cNvPr>
          <p:cNvSpPr/>
          <p:nvPr/>
        </p:nvSpPr>
        <p:spPr>
          <a:xfrm rot="5400000">
            <a:off x="5804140" y="3995893"/>
            <a:ext cx="1761215" cy="117414"/>
          </a:xfrm>
          <a:prstGeom prst="rightArrow">
            <a:avLst>
              <a:gd name="adj1" fmla="val 50001"/>
              <a:gd name="adj2" fmla="val 73148"/>
            </a:avLst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Flèche droite 284">
            <a:extLst>
              <a:ext uri="{FF2B5EF4-FFF2-40B4-BE49-F238E27FC236}">
                <a16:creationId xmlns:a16="http://schemas.microsoft.com/office/drawing/2014/main" xmlns="" id="{39CB5160-E95E-4C7F-8AAD-A8F73BE054C9}"/>
              </a:ext>
            </a:extLst>
          </p:cNvPr>
          <p:cNvSpPr/>
          <p:nvPr/>
        </p:nvSpPr>
        <p:spPr>
          <a:xfrm>
            <a:off x="6273797" y="4054600"/>
            <a:ext cx="704486" cy="234796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9EE6178E-FB29-4309-B8F3-199BDAB502AD}"/>
              </a:ext>
            </a:extLst>
          </p:cNvPr>
          <p:cNvSpPr/>
          <p:nvPr/>
        </p:nvSpPr>
        <p:spPr>
          <a:xfrm>
            <a:off x="5730324" y="3878478"/>
            <a:ext cx="441394" cy="318924"/>
          </a:xfrm>
          <a:prstGeom prst="rect">
            <a:avLst/>
          </a:prstGeom>
          <a:ln w="12700" cmpd="sng">
            <a:solidFill>
              <a:srgbClr val="5B9BD5">
                <a:shade val="50000"/>
              </a:srgbClr>
            </a:solidFill>
            <a:prstDash val="sysDash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Lic</a:t>
            </a: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pro /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BUT 2/3</a:t>
            </a: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3439FE5E-1818-422F-BFE8-E748766F76EB}"/>
              </a:ext>
            </a:extLst>
          </p:cNvPr>
          <p:cNvSpPr/>
          <p:nvPr/>
        </p:nvSpPr>
        <p:spPr>
          <a:xfrm>
            <a:off x="5173210" y="3937186"/>
            <a:ext cx="322772" cy="195814"/>
          </a:xfrm>
          <a:prstGeom prst="rect">
            <a:avLst/>
          </a:prstGeom>
          <a:ln w="12700" cmpd="sng">
            <a:solidFill>
              <a:srgbClr val="5B9BD5">
                <a:shade val="50000"/>
              </a:srgbClr>
            </a:solidFill>
            <a:prstDash val="sysDash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BUT 2</a:t>
            </a: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lèche droite 287">
            <a:extLst>
              <a:ext uri="{FF2B5EF4-FFF2-40B4-BE49-F238E27FC236}">
                <a16:creationId xmlns:a16="http://schemas.microsoft.com/office/drawing/2014/main" xmlns="" id="{9C047C43-C7EB-41F4-98EA-1C8011616493}"/>
              </a:ext>
            </a:extLst>
          </p:cNvPr>
          <p:cNvSpPr/>
          <p:nvPr/>
        </p:nvSpPr>
        <p:spPr>
          <a:xfrm>
            <a:off x="8035012" y="5111329"/>
            <a:ext cx="528479" cy="234796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Flèche droite 288">
            <a:extLst>
              <a:ext uri="{FF2B5EF4-FFF2-40B4-BE49-F238E27FC236}">
                <a16:creationId xmlns:a16="http://schemas.microsoft.com/office/drawing/2014/main" xmlns="" id="{CFCD3A95-6DE7-4EA8-A648-1F306E044B4E}"/>
              </a:ext>
            </a:extLst>
          </p:cNvPr>
          <p:cNvSpPr/>
          <p:nvPr/>
        </p:nvSpPr>
        <p:spPr>
          <a:xfrm>
            <a:off x="8035126" y="5815814"/>
            <a:ext cx="528479" cy="234796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xmlns="" id="{F007E298-9FF8-4896-8E94-BE3F337DAFCF}"/>
              </a:ext>
            </a:extLst>
          </p:cNvPr>
          <p:cNvSpPr txBox="1"/>
          <p:nvPr/>
        </p:nvSpPr>
        <p:spPr>
          <a:xfrm>
            <a:off x="8622197" y="4993914"/>
            <a:ext cx="939315" cy="1232850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 active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xmlns="" id="{6DB45C45-7C23-4209-A3FB-C98041312DA5}"/>
              </a:ext>
            </a:extLst>
          </p:cNvPr>
          <p:cNvSpPr txBox="1"/>
          <p:nvPr/>
        </p:nvSpPr>
        <p:spPr>
          <a:xfrm>
            <a:off x="3397260" y="2234677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xmlns="" id="{39BBCB69-AF7A-4865-9155-7A2F9CFECE39}"/>
              </a:ext>
            </a:extLst>
          </p:cNvPr>
          <p:cNvSpPr txBox="1"/>
          <p:nvPr/>
        </p:nvSpPr>
        <p:spPr>
          <a:xfrm>
            <a:off x="6391325" y="2058556"/>
            <a:ext cx="880607" cy="469657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 active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xmlns="" id="{7F684616-C5CC-4345-B186-97A1AE626F6C}"/>
              </a:ext>
            </a:extLst>
          </p:cNvPr>
          <p:cNvSpPr txBox="1"/>
          <p:nvPr/>
        </p:nvSpPr>
        <p:spPr>
          <a:xfrm>
            <a:off x="4630111" y="1412776"/>
            <a:ext cx="645779" cy="469658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active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xmlns="" id="{E9319926-39BE-44A8-BDD2-E719D88CAAED}"/>
              </a:ext>
            </a:extLst>
          </p:cNvPr>
          <p:cNvSpPr txBox="1"/>
          <p:nvPr/>
        </p:nvSpPr>
        <p:spPr>
          <a:xfrm>
            <a:off x="7037104" y="3878478"/>
            <a:ext cx="880607" cy="587072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 active</a:t>
            </a:r>
          </a:p>
        </p:txBody>
      </p:sp>
      <p:sp>
        <p:nvSpPr>
          <p:cNvPr id="57" name="Flèche droite 294">
            <a:extLst>
              <a:ext uri="{FF2B5EF4-FFF2-40B4-BE49-F238E27FC236}">
                <a16:creationId xmlns:a16="http://schemas.microsoft.com/office/drawing/2014/main" xmlns="" id="{508C8959-74C1-4EF4-B6DB-55A71F782256}"/>
              </a:ext>
            </a:extLst>
          </p:cNvPr>
          <p:cNvSpPr/>
          <p:nvPr/>
        </p:nvSpPr>
        <p:spPr>
          <a:xfrm>
            <a:off x="6273911" y="5933228"/>
            <a:ext cx="469657" cy="234796"/>
          </a:xfrm>
          <a:prstGeom prst="rightArrow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xmlns="" id="{D5DAD447-EA9F-418E-BB6A-6256634C9533}"/>
              </a:ext>
            </a:extLst>
          </p:cNvPr>
          <p:cNvSpPr txBox="1"/>
          <p:nvPr/>
        </p:nvSpPr>
        <p:spPr>
          <a:xfrm>
            <a:off x="5158475" y="2821749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Bac+2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xmlns="" id="{DA82E442-466D-41BE-9465-EDD68D0D13E4}"/>
              </a:ext>
            </a:extLst>
          </p:cNvPr>
          <p:cNvSpPr txBox="1"/>
          <p:nvPr/>
        </p:nvSpPr>
        <p:spPr>
          <a:xfrm>
            <a:off x="7506761" y="5991936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Bac+5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xmlns="" id="{B3898AFF-E087-4B41-A291-6225E571B5D9}"/>
              </a:ext>
            </a:extLst>
          </p:cNvPr>
          <p:cNvSpPr txBox="1"/>
          <p:nvPr/>
        </p:nvSpPr>
        <p:spPr>
          <a:xfrm>
            <a:off x="8622197" y="1412777"/>
            <a:ext cx="939315" cy="587072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 active</a:t>
            </a:r>
          </a:p>
        </p:txBody>
      </p:sp>
      <p:sp>
        <p:nvSpPr>
          <p:cNvPr id="61" name="Double flèche horizontale 298">
            <a:extLst>
              <a:ext uri="{FF2B5EF4-FFF2-40B4-BE49-F238E27FC236}">
                <a16:creationId xmlns:a16="http://schemas.microsoft.com/office/drawing/2014/main" xmlns="" id="{B736B1A8-5813-4F48-A791-08B16CE9A57A}"/>
              </a:ext>
            </a:extLst>
          </p:cNvPr>
          <p:cNvSpPr/>
          <p:nvPr/>
        </p:nvSpPr>
        <p:spPr>
          <a:xfrm rot="5400000">
            <a:off x="8857018" y="2234685"/>
            <a:ext cx="469657" cy="117398"/>
          </a:xfrm>
          <a:prstGeom prst="leftRightArrow">
            <a:avLst/>
          </a:prstGeom>
          <a:solidFill>
            <a:sysClr val="window" lastClr="FFFFFF"/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xmlns="" id="{C7BC1997-0C09-480D-AA57-DCC04A2A0218}"/>
              </a:ext>
            </a:extLst>
          </p:cNvPr>
          <p:cNvSpPr txBox="1"/>
          <p:nvPr/>
        </p:nvSpPr>
        <p:spPr>
          <a:xfrm>
            <a:off x="8622197" y="2586920"/>
            <a:ext cx="939315" cy="587072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FTLV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xmlns="" id="{CAE91203-41AE-4EDE-9950-AE005273B594}"/>
              </a:ext>
            </a:extLst>
          </p:cNvPr>
          <p:cNvSpPr/>
          <p:nvPr/>
        </p:nvSpPr>
        <p:spPr>
          <a:xfrm>
            <a:off x="8680905" y="5757107"/>
            <a:ext cx="821900" cy="410949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Doctorat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xmlns="" id="{C60B4227-573F-4CAA-97FD-E8F241E42A9D}"/>
              </a:ext>
            </a:extLst>
          </p:cNvPr>
          <p:cNvSpPr txBox="1"/>
          <p:nvPr/>
        </p:nvSpPr>
        <p:spPr>
          <a:xfrm>
            <a:off x="3397260" y="3995892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xmlns="" id="{69EC47B5-2B4D-4310-A7F6-E56729281553}"/>
              </a:ext>
            </a:extLst>
          </p:cNvPr>
          <p:cNvSpPr txBox="1"/>
          <p:nvPr/>
        </p:nvSpPr>
        <p:spPr>
          <a:xfrm>
            <a:off x="3397260" y="5991936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xmlns="" id="{E71EB315-5B8A-4DE3-B803-C15C8018CFA5}"/>
              </a:ext>
            </a:extLst>
          </p:cNvPr>
          <p:cNvSpPr txBox="1"/>
          <p:nvPr/>
        </p:nvSpPr>
        <p:spPr>
          <a:xfrm>
            <a:off x="5745547" y="4582964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Bac+3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xmlns="" id="{964EBEE0-18F3-4E0C-BA23-905B606346E2}"/>
              </a:ext>
            </a:extLst>
          </p:cNvPr>
          <p:cNvSpPr txBox="1"/>
          <p:nvPr/>
        </p:nvSpPr>
        <p:spPr>
          <a:xfrm>
            <a:off x="5745547" y="5991936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Bac+3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xmlns="" id="{0556D924-52F3-419F-86AB-FDD6C5D1BB17}"/>
              </a:ext>
            </a:extLst>
          </p:cNvPr>
          <p:cNvSpPr txBox="1"/>
          <p:nvPr/>
        </p:nvSpPr>
        <p:spPr>
          <a:xfrm>
            <a:off x="7506761" y="5228742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Bac+5</a:t>
            </a: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xmlns="" id="{21AEC99A-E2A4-4E8C-9AB5-6E3E184253B3}"/>
              </a:ext>
            </a:extLst>
          </p:cNvPr>
          <p:cNvSpPr txBox="1"/>
          <p:nvPr/>
        </p:nvSpPr>
        <p:spPr>
          <a:xfrm>
            <a:off x="9033148" y="5933228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Bac+8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xmlns="" id="{ED0B0D28-2096-4FA8-AC55-735F8151C957}"/>
              </a:ext>
            </a:extLst>
          </p:cNvPr>
          <p:cNvSpPr txBox="1"/>
          <p:nvPr/>
        </p:nvSpPr>
        <p:spPr>
          <a:xfrm>
            <a:off x="8121352" y="3501008"/>
            <a:ext cx="1584176" cy="76520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900" b="1" dirty="0"/>
              <a:t>+ autres admissions parallèles (en BTS, BUT, licence, master, écoles, …)</a:t>
            </a:r>
          </a:p>
          <a:p>
            <a:r>
              <a:rPr lang="fr-FR" sz="900" b="1" dirty="0"/>
              <a:t>+ doubles diplômes (écoles-masters, …)</a:t>
            </a:r>
          </a:p>
        </p:txBody>
      </p:sp>
      <p:sp>
        <p:nvSpPr>
          <p:cNvPr id="71" name="Espace réservé du contenu 11">
            <a:extLst>
              <a:ext uri="{FF2B5EF4-FFF2-40B4-BE49-F238E27FC236}">
                <a16:creationId xmlns:a16="http://schemas.microsoft.com/office/drawing/2014/main" xmlns="" id="{F7B55450-CF9E-402A-8DD8-D270D9155306}"/>
              </a:ext>
            </a:extLst>
          </p:cNvPr>
          <p:cNvSpPr txBox="1">
            <a:spLocks/>
          </p:cNvSpPr>
          <p:nvPr/>
        </p:nvSpPr>
        <p:spPr>
          <a:xfrm>
            <a:off x="344488" y="548680"/>
            <a:ext cx="9721080" cy="792088"/>
          </a:xfrm>
          <a:prstGeom prst="rect">
            <a:avLst/>
          </a:prstGeom>
        </p:spPr>
        <p:txBody>
          <a:bodyPr/>
          <a:lstStyle/>
          <a:p>
            <a:pPr marL="36000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Grande diversité de parcours sécurisés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jusqu’aux plus hauts diplômes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11153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Les poursuites d’études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713992" y="6378000"/>
            <a:ext cx="1462500" cy="48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1" name="Espace réservé du contenu 11">
            <a:extLst>
              <a:ext uri="{FF2B5EF4-FFF2-40B4-BE49-F238E27FC236}">
                <a16:creationId xmlns:a16="http://schemas.microsoft.com/office/drawing/2014/main" xmlns="" id="{F7B55450-CF9E-402A-8DD8-D270D9155306}"/>
              </a:ext>
            </a:extLst>
          </p:cNvPr>
          <p:cNvSpPr txBox="1">
            <a:spLocks/>
          </p:cNvSpPr>
          <p:nvPr/>
        </p:nvSpPr>
        <p:spPr>
          <a:xfrm>
            <a:off x="344488" y="548680"/>
            <a:ext cx="9433048" cy="792088"/>
          </a:xfrm>
          <a:prstGeom prst="rect">
            <a:avLst/>
          </a:prstGeom>
        </p:spPr>
        <p:txBody>
          <a:bodyPr/>
          <a:lstStyle/>
          <a:p>
            <a:pPr marL="36000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Grande diversité de parcours sécurisés </a:t>
            </a:r>
            <a:r>
              <a:rPr kumimoji="0" lang="fr-FR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jusqu’aux plus hauts diplômes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" name="Virage 64">
            <a:extLst>
              <a:ext uri="{FF2B5EF4-FFF2-40B4-BE49-F238E27FC236}">
                <a16:creationId xmlns:a16="http://schemas.microsoft.com/office/drawing/2014/main" xmlns="" id="{D51A9060-322A-4A51-A751-7937D96F7EF9}"/>
              </a:ext>
            </a:extLst>
          </p:cNvPr>
          <p:cNvSpPr/>
          <p:nvPr/>
        </p:nvSpPr>
        <p:spPr>
          <a:xfrm rot="16200000" flipH="1" flipV="1">
            <a:off x="6185670" y="4679480"/>
            <a:ext cx="1135059" cy="720080"/>
          </a:xfrm>
          <a:prstGeom prst="bentArrow">
            <a:avLst>
              <a:gd name="adj1" fmla="val 5721"/>
              <a:gd name="adj2" fmla="val 7976"/>
              <a:gd name="adj3" fmla="val 11421"/>
              <a:gd name="adj4" fmla="val 2875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Flèche droite 65">
            <a:extLst>
              <a:ext uri="{FF2B5EF4-FFF2-40B4-BE49-F238E27FC236}">
                <a16:creationId xmlns:a16="http://schemas.microsoft.com/office/drawing/2014/main" xmlns="" id="{5870E064-7829-429A-8561-9AB6B33E6C08}"/>
              </a:ext>
            </a:extLst>
          </p:cNvPr>
          <p:cNvSpPr/>
          <p:nvPr/>
        </p:nvSpPr>
        <p:spPr>
          <a:xfrm rot="5400000">
            <a:off x="5565068" y="5193196"/>
            <a:ext cx="720080" cy="72008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Virage 282">
            <a:extLst>
              <a:ext uri="{FF2B5EF4-FFF2-40B4-BE49-F238E27FC236}">
                <a16:creationId xmlns:a16="http://schemas.microsoft.com/office/drawing/2014/main" xmlns="" id="{0EA7C9EC-8F39-44FB-8E3E-C399315F7D96}"/>
              </a:ext>
            </a:extLst>
          </p:cNvPr>
          <p:cNvSpPr/>
          <p:nvPr/>
        </p:nvSpPr>
        <p:spPr>
          <a:xfrm rot="5400000">
            <a:off x="5435844" y="3203345"/>
            <a:ext cx="939315" cy="293536"/>
          </a:xfrm>
          <a:prstGeom prst="bentArrow">
            <a:avLst>
              <a:gd name="adj1" fmla="val 29409"/>
              <a:gd name="adj2" fmla="val 28307"/>
              <a:gd name="adj3" fmla="val 31614"/>
              <a:gd name="adj4" fmla="val 43750"/>
            </a:avLst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898FFABE-EE60-48CA-9B99-272499673631}"/>
              </a:ext>
            </a:extLst>
          </p:cNvPr>
          <p:cNvSpPr/>
          <p:nvPr/>
        </p:nvSpPr>
        <p:spPr>
          <a:xfrm>
            <a:off x="4525883" y="3878477"/>
            <a:ext cx="1761215" cy="93931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lvl="0" algn="ctr">
              <a:defRPr/>
            </a:pPr>
            <a:r>
              <a:rPr lang="fr-FR" sz="1400" b="1" kern="0" dirty="0">
                <a:latin typeface="Calibri"/>
              </a:rPr>
              <a:t>BUT</a:t>
            </a:r>
            <a:endParaRPr kumimoji="0" lang="fr-FR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6" name="Flèche droite 249">
            <a:extLst>
              <a:ext uri="{FF2B5EF4-FFF2-40B4-BE49-F238E27FC236}">
                <a16:creationId xmlns:a16="http://schemas.microsoft.com/office/drawing/2014/main" xmlns="" id="{401D2AAA-1F57-4D14-BC69-6BC53321B782}"/>
              </a:ext>
            </a:extLst>
          </p:cNvPr>
          <p:cNvSpPr/>
          <p:nvPr/>
        </p:nvSpPr>
        <p:spPr>
          <a:xfrm rot="18639616">
            <a:off x="5354920" y="3480043"/>
            <a:ext cx="1076223" cy="129470"/>
          </a:xfrm>
          <a:prstGeom prst="rightArrow">
            <a:avLst>
              <a:gd name="adj1" fmla="val 50001"/>
              <a:gd name="adj2" fmla="val 73148"/>
            </a:avLst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54AB247F-5A29-4853-AF83-56259238A6AB}"/>
              </a:ext>
            </a:extLst>
          </p:cNvPr>
          <p:cNvSpPr/>
          <p:nvPr/>
        </p:nvSpPr>
        <p:spPr>
          <a:xfrm>
            <a:off x="416496" y="1412776"/>
            <a:ext cx="586990" cy="4813987"/>
          </a:xfrm>
          <a:prstGeom prst="rect">
            <a:avLst/>
          </a:prstGeom>
          <a:solidFill>
            <a:srgbClr val="A5A5A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3ème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xmlns="" id="{37E38D36-0289-4DDB-AA75-9311EE6C3D18}"/>
              </a:ext>
            </a:extLst>
          </p:cNvPr>
          <p:cNvSpPr/>
          <p:nvPr/>
        </p:nvSpPr>
        <p:spPr>
          <a:xfrm>
            <a:off x="4525997" y="5639692"/>
            <a:ext cx="1760970" cy="58707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Licence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3A7CB1C5-10CF-4C45-9125-D75875777421}"/>
              </a:ext>
            </a:extLst>
          </p:cNvPr>
          <p:cNvSpPr/>
          <p:nvPr/>
        </p:nvSpPr>
        <p:spPr>
          <a:xfrm>
            <a:off x="1590607" y="2704333"/>
            <a:ext cx="587055" cy="3522429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2nde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GT</a:t>
            </a:r>
          </a:p>
        </p:txBody>
      </p:sp>
      <p:sp>
        <p:nvSpPr>
          <p:cNvPr id="80" name="Flèche droite 256">
            <a:extLst>
              <a:ext uri="{FF2B5EF4-FFF2-40B4-BE49-F238E27FC236}">
                <a16:creationId xmlns:a16="http://schemas.microsoft.com/office/drawing/2014/main" xmlns="" id="{035C4F64-1E8B-4F78-826A-049B1457688E}"/>
              </a:ext>
            </a:extLst>
          </p:cNvPr>
          <p:cNvSpPr/>
          <p:nvPr/>
        </p:nvSpPr>
        <p:spPr>
          <a:xfrm>
            <a:off x="1062275" y="4348134"/>
            <a:ext cx="469657" cy="234796"/>
          </a:xfrm>
          <a:prstGeom prst="rightArrow">
            <a:avLst/>
          </a:prstGeom>
          <a:solidFill>
            <a:srgbClr val="00B050"/>
          </a:solidFill>
          <a:ln w="635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9C505923-8D85-4DD9-B62F-093FA5DD9F53}"/>
              </a:ext>
            </a:extLst>
          </p:cNvPr>
          <p:cNvSpPr/>
          <p:nvPr/>
        </p:nvSpPr>
        <p:spPr>
          <a:xfrm>
            <a:off x="2764717" y="2704334"/>
            <a:ext cx="1174111" cy="1526386"/>
          </a:xfrm>
          <a:prstGeom prst="rect">
            <a:avLst/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Bac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Techno.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(&amp; Scient.)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xmlns="" id="{D307506F-136B-4DBF-97C0-6995CBF35CDF}"/>
              </a:ext>
            </a:extLst>
          </p:cNvPr>
          <p:cNvSpPr/>
          <p:nvPr/>
        </p:nvSpPr>
        <p:spPr>
          <a:xfrm>
            <a:off x="6874284" y="5639692"/>
            <a:ext cx="1174143" cy="587071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Master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xmlns="" id="{B3A497BB-5DA2-4A5A-9B13-4C585A83845F}"/>
              </a:ext>
            </a:extLst>
          </p:cNvPr>
          <p:cNvSpPr/>
          <p:nvPr/>
        </p:nvSpPr>
        <p:spPr>
          <a:xfrm>
            <a:off x="4525883" y="3232699"/>
            <a:ext cx="1174143" cy="469657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CPGE Techno.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xmlns="" id="{EA1C7A16-98CF-4EA0-8573-0DDC8090AA4B}"/>
              </a:ext>
            </a:extLst>
          </p:cNvPr>
          <p:cNvSpPr/>
          <p:nvPr/>
        </p:nvSpPr>
        <p:spPr>
          <a:xfrm>
            <a:off x="4525883" y="2117263"/>
            <a:ext cx="1174143" cy="939315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BTS</a:t>
            </a:r>
          </a:p>
        </p:txBody>
      </p:sp>
      <p:sp>
        <p:nvSpPr>
          <p:cNvPr id="85" name="Flèche droite 266">
            <a:extLst>
              <a:ext uri="{FF2B5EF4-FFF2-40B4-BE49-F238E27FC236}">
                <a16:creationId xmlns:a16="http://schemas.microsoft.com/office/drawing/2014/main" xmlns="" id="{2648F28E-DB03-4023-88DD-3A7038D73ED9}"/>
              </a:ext>
            </a:extLst>
          </p:cNvPr>
          <p:cNvSpPr/>
          <p:nvPr/>
        </p:nvSpPr>
        <p:spPr>
          <a:xfrm>
            <a:off x="3997519" y="3937185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Flèche droite 267">
            <a:extLst>
              <a:ext uri="{FF2B5EF4-FFF2-40B4-BE49-F238E27FC236}">
                <a16:creationId xmlns:a16="http://schemas.microsoft.com/office/drawing/2014/main" xmlns="" id="{443AB165-E054-409C-920B-41C858C25ED1}"/>
              </a:ext>
            </a:extLst>
          </p:cNvPr>
          <p:cNvSpPr/>
          <p:nvPr/>
        </p:nvSpPr>
        <p:spPr>
          <a:xfrm>
            <a:off x="3997519" y="3350113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Flèche droite 269">
            <a:extLst>
              <a:ext uri="{FF2B5EF4-FFF2-40B4-BE49-F238E27FC236}">
                <a16:creationId xmlns:a16="http://schemas.microsoft.com/office/drawing/2014/main" xmlns="" id="{3450161F-B3F2-42C6-9F7D-AE9B75815FDE}"/>
              </a:ext>
            </a:extLst>
          </p:cNvPr>
          <p:cNvSpPr/>
          <p:nvPr/>
        </p:nvSpPr>
        <p:spPr>
          <a:xfrm>
            <a:off x="2236418" y="3350112"/>
            <a:ext cx="469657" cy="234796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Flèche droite 270">
            <a:extLst>
              <a:ext uri="{FF2B5EF4-FFF2-40B4-BE49-F238E27FC236}">
                <a16:creationId xmlns:a16="http://schemas.microsoft.com/office/drawing/2014/main" xmlns="" id="{FDAC186D-A975-4369-9365-8CB271A68E6F}"/>
              </a:ext>
            </a:extLst>
          </p:cNvPr>
          <p:cNvSpPr/>
          <p:nvPr/>
        </p:nvSpPr>
        <p:spPr>
          <a:xfrm>
            <a:off x="3997519" y="2763041"/>
            <a:ext cx="469657" cy="234796"/>
          </a:xfrm>
          <a:prstGeom prst="rightArrow">
            <a:avLst/>
          </a:prstGeom>
          <a:solidFill>
            <a:srgbClr val="ED7D31">
              <a:lumMod val="75000"/>
            </a:srgbClr>
          </a:solidFill>
          <a:ln w="127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xmlns="" id="{9A726BDE-AFEF-450D-B178-8FBB0011955F}"/>
              </a:ext>
            </a:extLst>
          </p:cNvPr>
          <p:cNvSpPr/>
          <p:nvPr/>
        </p:nvSpPr>
        <p:spPr>
          <a:xfrm>
            <a:off x="6287098" y="4993914"/>
            <a:ext cx="1761215" cy="469592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Ecoles Ingé. </a:t>
            </a:r>
          </a:p>
        </p:txBody>
      </p:sp>
      <p:sp>
        <p:nvSpPr>
          <p:cNvPr id="90" name="Flèche droite 275">
            <a:extLst>
              <a:ext uri="{FF2B5EF4-FFF2-40B4-BE49-F238E27FC236}">
                <a16:creationId xmlns:a16="http://schemas.microsoft.com/office/drawing/2014/main" xmlns="" id="{12973FE1-697D-44B8-B57C-EFEA4C76F6FF}"/>
              </a:ext>
            </a:extLst>
          </p:cNvPr>
          <p:cNvSpPr/>
          <p:nvPr/>
        </p:nvSpPr>
        <p:spPr>
          <a:xfrm>
            <a:off x="5758733" y="2175970"/>
            <a:ext cx="645779" cy="234829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xmlns="" id="{2B623F3D-EF29-4052-B28C-3B580F9C49C9}"/>
              </a:ext>
            </a:extLst>
          </p:cNvPr>
          <p:cNvSpPr/>
          <p:nvPr/>
        </p:nvSpPr>
        <p:spPr>
          <a:xfrm>
            <a:off x="6287098" y="2586920"/>
            <a:ext cx="587072" cy="528364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CPGE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ATS</a:t>
            </a:r>
          </a:p>
        </p:txBody>
      </p:sp>
      <p:sp>
        <p:nvSpPr>
          <p:cNvPr id="92" name="Flèche droite 277">
            <a:extLst>
              <a:ext uri="{FF2B5EF4-FFF2-40B4-BE49-F238E27FC236}">
                <a16:creationId xmlns:a16="http://schemas.microsoft.com/office/drawing/2014/main" xmlns="" id="{14BC0788-94CC-4059-A01B-88DE2A83C4E1}"/>
              </a:ext>
            </a:extLst>
          </p:cNvPr>
          <p:cNvSpPr/>
          <p:nvPr/>
        </p:nvSpPr>
        <p:spPr>
          <a:xfrm>
            <a:off x="5758733" y="2645627"/>
            <a:ext cx="469771" cy="143001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3" name="Virage 279">
            <a:extLst>
              <a:ext uri="{FF2B5EF4-FFF2-40B4-BE49-F238E27FC236}">
                <a16:creationId xmlns:a16="http://schemas.microsoft.com/office/drawing/2014/main" xmlns="" id="{C43C8725-876F-4A71-B667-E43C4FDF33D2}"/>
              </a:ext>
            </a:extLst>
          </p:cNvPr>
          <p:cNvSpPr/>
          <p:nvPr/>
        </p:nvSpPr>
        <p:spPr>
          <a:xfrm rot="5400000" flipH="1">
            <a:off x="6345850" y="5522347"/>
            <a:ext cx="293536" cy="293397"/>
          </a:xfrm>
          <a:prstGeom prst="bentArrow">
            <a:avLst>
              <a:gd name="adj1" fmla="val 22353"/>
              <a:gd name="adj2" fmla="val 25000"/>
              <a:gd name="adj3" fmla="val 25000"/>
              <a:gd name="adj4" fmla="val 43750"/>
            </a:avLst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Virage 280">
            <a:extLst>
              <a:ext uri="{FF2B5EF4-FFF2-40B4-BE49-F238E27FC236}">
                <a16:creationId xmlns:a16="http://schemas.microsoft.com/office/drawing/2014/main" xmlns="" id="{2A2C79A1-C11B-4BDD-893E-F06FF0557E96}"/>
              </a:ext>
            </a:extLst>
          </p:cNvPr>
          <p:cNvSpPr/>
          <p:nvPr/>
        </p:nvSpPr>
        <p:spPr>
          <a:xfrm rot="16200000" flipH="1" flipV="1">
            <a:off x="6169683" y="4641671"/>
            <a:ext cx="469657" cy="117414"/>
          </a:xfrm>
          <a:prstGeom prst="bentArrow">
            <a:avLst>
              <a:gd name="adj1" fmla="val 64417"/>
              <a:gd name="adj2" fmla="val 50000"/>
              <a:gd name="adj3" fmla="val 50000"/>
              <a:gd name="adj4" fmla="val 29577"/>
            </a:avLst>
          </a:prstGeom>
          <a:solidFill>
            <a:srgbClr val="00B0F0"/>
          </a:solidFill>
          <a:ln w="12700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Virage 281">
            <a:extLst>
              <a:ext uri="{FF2B5EF4-FFF2-40B4-BE49-F238E27FC236}">
                <a16:creationId xmlns:a16="http://schemas.microsoft.com/office/drawing/2014/main" xmlns="" id="{612B5F98-156F-4BAC-94F8-349EB5EA8AE5}"/>
              </a:ext>
            </a:extLst>
          </p:cNvPr>
          <p:cNvSpPr/>
          <p:nvPr/>
        </p:nvSpPr>
        <p:spPr>
          <a:xfrm rot="16200000" flipH="1" flipV="1">
            <a:off x="5435844" y="3731710"/>
            <a:ext cx="1526386" cy="880607"/>
          </a:xfrm>
          <a:prstGeom prst="bentArrow">
            <a:avLst>
              <a:gd name="adj1" fmla="val 6806"/>
              <a:gd name="adj2" fmla="val 6913"/>
              <a:gd name="adj3" fmla="val 13555"/>
              <a:gd name="adj4" fmla="val 43750"/>
            </a:avLst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Flèche droite 283">
            <a:extLst>
              <a:ext uri="{FF2B5EF4-FFF2-40B4-BE49-F238E27FC236}">
                <a16:creationId xmlns:a16="http://schemas.microsoft.com/office/drawing/2014/main" xmlns="" id="{5DD35FB8-20D4-43A1-8C16-CCDD537678FE}"/>
              </a:ext>
            </a:extLst>
          </p:cNvPr>
          <p:cNvSpPr/>
          <p:nvPr/>
        </p:nvSpPr>
        <p:spPr>
          <a:xfrm rot="5400000">
            <a:off x="5876148" y="3995892"/>
            <a:ext cx="1761215" cy="117414"/>
          </a:xfrm>
          <a:prstGeom prst="rightArrow">
            <a:avLst>
              <a:gd name="adj1" fmla="val 50001"/>
              <a:gd name="adj2" fmla="val 73148"/>
            </a:avLst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7" name="Flèche droite 284">
            <a:extLst>
              <a:ext uri="{FF2B5EF4-FFF2-40B4-BE49-F238E27FC236}">
                <a16:creationId xmlns:a16="http://schemas.microsoft.com/office/drawing/2014/main" xmlns="" id="{F39EF6D8-A432-47E5-9836-E47289A76FD8}"/>
              </a:ext>
            </a:extLst>
          </p:cNvPr>
          <p:cNvSpPr/>
          <p:nvPr/>
        </p:nvSpPr>
        <p:spPr>
          <a:xfrm>
            <a:off x="6345805" y="4054599"/>
            <a:ext cx="704486" cy="234796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14EA9537-C5FC-4BAB-9B19-B8913EF021FD}"/>
              </a:ext>
            </a:extLst>
          </p:cNvPr>
          <p:cNvSpPr/>
          <p:nvPr/>
        </p:nvSpPr>
        <p:spPr>
          <a:xfrm>
            <a:off x="5802332" y="3878477"/>
            <a:ext cx="441394" cy="318924"/>
          </a:xfrm>
          <a:prstGeom prst="rect">
            <a:avLst/>
          </a:prstGeom>
          <a:ln w="12700" cmpd="sng">
            <a:solidFill>
              <a:srgbClr val="5B9BD5">
                <a:shade val="50000"/>
              </a:srgbClr>
            </a:solidFill>
            <a:prstDash val="sysDash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Lic</a:t>
            </a: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pro /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BUT 2/3</a:t>
            </a: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1F8AE16A-F336-43E6-A575-5CF525675370}"/>
              </a:ext>
            </a:extLst>
          </p:cNvPr>
          <p:cNvSpPr/>
          <p:nvPr/>
        </p:nvSpPr>
        <p:spPr>
          <a:xfrm>
            <a:off x="5245218" y="3937185"/>
            <a:ext cx="322772" cy="195814"/>
          </a:xfrm>
          <a:prstGeom prst="rect">
            <a:avLst/>
          </a:prstGeom>
          <a:ln w="12700" cmpd="sng">
            <a:solidFill>
              <a:srgbClr val="5B9BD5">
                <a:shade val="50000"/>
              </a:srgbClr>
            </a:solidFill>
            <a:prstDash val="sysDash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BUT 2</a:t>
            </a:r>
            <a:endParaRPr kumimoji="0" lang="fr-FR" sz="1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lèche droite 287">
            <a:extLst>
              <a:ext uri="{FF2B5EF4-FFF2-40B4-BE49-F238E27FC236}">
                <a16:creationId xmlns:a16="http://schemas.microsoft.com/office/drawing/2014/main" xmlns="" id="{2DB47201-274D-4146-BE2F-DCFCA258F374}"/>
              </a:ext>
            </a:extLst>
          </p:cNvPr>
          <p:cNvSpPr/>
          <p:nvPr/>
        </p:nvSpPr>
        <p:spPr>
          <a:xfrm>
            <a:off x="8107020" y="5111328"/>
            <a:ext cx="528479" cy="234796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1" name="Flèche droite 288">
            <a:extLst>
              <a:ext uri="{FF2B5EF4-FFF2-40B4-BE49-F238E27FC236}">
                <a16:creationId xmlns:a16="http://schemas.microsoft.com/office/drawing/2014/main" xmlns="" id="{B8B1C637-1AE4-4B9F-8D84-1C467DF2E0AA}"/>
              </a:ext>
            </a:extLst>
          </p:cNvPr>
          <p:cNvSpPr/>
          <p:nvPr/>
        </p:nvSpPr>
        <p:spPr>
          <a:xfrm>
            <a:off x="8107134" y="5815813"/>
            <a:ext cx="528479" cy="234796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xmlns="" id="{B75F93F6-6064-45F4-83F1-D7488C82282B}"/>
              </a:ext>
            </a:extLst>
          </p:cNvPr>
          <p:cNvSpPr txBox="1"/>
          <p:nvPr/>
        </p:nvSpPr>
        <p:spPr>
          <a:xfrm>
            <a:off x="8694205" y="4993913"/>
            <a:ext cx="939315" cy="1232850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 active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ZoneTexte 102">
            <a:extLst>
              <a:ext uri="{FF2B5EF4-FFF2-40B4-BE49-F238E27FC236}">
                <a16:creationId xmlns:a16="http://schemas.microsoft.com/office/drawing/2014/main" xmlns="" id="{F82CAFA0-CB64-4B80-832F-09ED5E62FBF1}"/>
              </a:ext>
            </a:extLst>
          </p:cNvPr>
          <p:cNvSpPr txBox="1"/>
          <p:nvPr/>
        </p:nvSpPr>
        <p:spPr>
          <a:xfrm>
            <a:off x="6463333" y="2058555"/>
            <a:ext cx="880607" cy="469657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 active</a:t>
            </a:r>
          </a:p>
        </p:txBody>
      </p:sp>
      <p:sp>
        <p:nvSpPr>
          <p:cNvPr id="104" name="ZoneTexte 103">
            <a:extLst>
              <a:ext uri="{FF2B5EF4-FFF2-40B4-BE49-F238E27FC236}">
                <a16:creationId xmlns:a16="http://schemas.microsoft.com/office/drawing/2014/main" xmlns="" id="{9E34132D-647C-48AE-9BE7-BD96D92B3953}"/>
              </a:ext>
            </a:extLst>
          </p:cNvPr>
          <p:cNvSpPr txBox="1"/>
          <p:nvPr/>
        </p:nvSpPr>
        <p:spPr>
          <a:xfrm>
            <a:off x="7109112" y="3878477"/>
            <a:ext cx="880607" cy="587072"/>
          </a:xfrm>
          <a:prstGeom prst="roundRect">
            <a:avLst/>
          </a:prstGeom>
          <a:noFill/>
          <a:ln w="12700" cmpd="sng">
            <a:solidFill>
              <a:sysClr val="windowText" lastClr="000000"/>
            </a:solidFill>
            <a:prstDash val="sysDot"/>
          </a:ln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Vie active</a:t>
            </a:r>
          </a:p>
        </p:txBody>
      </p:sp>
      <p:sp>
        <p:nvSpPr>
          <p:cNvPr id="105" name="Flèche droite 294">
            <a:extLst>
              <a:ext uri="{FF2B5EF4-FFF2-40B4-BE49-F238E27FC236}">
                <a16:creationId xmlns:a16="http://schemas.microsoft.com/office/drawing/2014/main" xmlns="" id="{89CA38DD-4991-4892-8873-77CE3208011F}"/>
              </a:ext>
            </a:extLst>
          </p:cNvPr>
          <p:cNvSpPr/>
          <p:nvPr/>
        </p:nvSpPr>
        <p:spPr>
          <a:xfrm>
            <a:off x="6345919" y="5933227"/>
            <a:ext cx="469657" cy="234796"/>
          </a:xfrm>
          <a:prstGeom prst="rightArrow">
            <a:avLst/>
          </a:prstGeom>
          <a:solidFill>
            <a:srgbClr val="0070C0"/>
          </a:solidFill>
          <a:ln w="127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6" name="ZoneTexte 105">
            <a:extLst>
              <a:ext uri="{FF2B5EF4-FFF2-40B4-BE49-F238E27FC236}">
                <a16:creationId xmlns:a16="http://schemas.microsoft.com/office/drawing/2014/main" xmlns="" id="{A2AFBDA1-3A93-405B-9B02-7762C260B82A}"/>
              </a:ext>
            </a:extLst>
          </p:cNvPr>
          <p:cNvSpPr txBox="1"/>
          <p:nvPr/>
        </p:nvSpPr>
        <p:spPr>
          <a:xfrm>
            <a:off x="5230483" y="2821748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Bac+2</a:t>
            </a:r>
          </a:p>
        </p:txBody>
      </p:sp>
      <p:sp>
        <p:nvSpPr>
          <p:cNvPr id="107" name="ZoneTexte 106">
            <a:extLst>
              <a:ext uri="{FF2B5EF4-FFF2-40B4-BE49-F238E27FC236}">
                <a16:creationId xmlns:a16="http://schemas.microsoft.com/office/drawing/2014/main" xmlns="" id="{2FAE63ED-2CF7-43CF-90A6-76F4C09A9E46}"/>
              </a:ext>
            </a:extLst>
          </p:cNvPr>
          <p:cNvSpPr txBox="1"/>
          <p:nvPr/>
        </p:nvSpPr>
        <p:spPr>
          <a:xfrm>
            <a:off x="7578769" y="5991935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Bac+5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xmlns="" id="{5843211A-60DA-438F-8C34-79E3F17C37BE}"/>
              </a:ext>
            </a:extLst>
          </p:cNvPr>
          <p:cNvSpPr/>
          <p:nvPr/>
        </p:nvSpPr>
        <p:spPr>
          <a:xfrm>
            <a:off x="8752913" y="5757106"/>
            <a:ext cx="821900" cy="410949"/>
          </a:xfrm>
          <a:prstGeom prst="rect">
            <a:avLst/>
          </a:prstGeom>
          <a:solidFill>
            <a:srgbClr val="FFC000">
              <a:lumMod val="20000"/>
              <a:lumOff val="80000"/>
            </a:srgbClr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wrap="none"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Doctorat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9" name="ZoneTexte 108">
            <a:extLst>
              <a:ext uri="{FF2B5EF4-FFF2-40B4-BE49-F238E27FC236}">
                <a16:creationId xmlns:a16="http://schemas.microsoft.com/office/drawing/2014/main" xmlns="" id="{44C0826F-2B1E-4690-83FE-9C0EA889A3AC}"/>
              </a:ext>
            </a:extLst>
          </p:cNvPr>
          <p:cNvSpPr txBox="1"/>
          <p:nvPr/>
        </p:nvSpPr>
        <p:spPr>
          <a:xfrm>
            <a:off x="3469268" y="3995891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square" lIns="36000" tIns="0" rIns="3600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</a:t>
            </a:r>
          </a:p>
        </p:txBody>
      </p:sp>
      <p:sp>
        <p:nvSpPr>
          <p:cNvPr id="110" name="ZoneTexte 109">
            <a:extLst>
              <a:ext uri="{FF2B5EF4-FFF2-40B4-BE49-F238E27FC236}">
                <a16:creationId xmlns:a16="http://schemas.microsoft.com/office/drawing/2014/main" xmlns="" id="{EA674DD9-D869-4C9D-86A1-497A378842C6}"/>
              </a:ext>
            </a:extLst>
          </p:cNvPr>
          <p:cNvSpPr txBox="1"/>
          <p:nvPr/>
        </p:nvSpPr>
        <p:spPr>
          <a:xfrm>
            <a:off x="5817555" y="4582963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Bac+3</a:t>
            </a:r>
          </a:p>
        </p:txBody>
      </p:sp>
      <p:sp>
        <p:nvSpPr>
          <p:cNvPr id="111" name="ZoneTexte 110">
            <a:extLst>
              <a:ext uri="{FF2B5EF4-FFF2-40B4-BE49-F238E27FC236}">
                <a16:creationId xmlns:a16="http://schemas.microsoft.com/office/drawing/2014/main" xmlns="" id="{F85E395A-F494-4E62-A477-62A9C2A18A2A}"/>
              </a:ext>
            </a:extLst>
          </p:cNvPr>
          <p:cNvSpPr txBox="1"/>
          <p:nvPr/>
        </p:nvSpPr>
        <p:spPr>
          <a:xfrm>
            <a:off x="5817555" y="5991935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Bac+3</a:t>
            </a:r>
          </a:p>
        </p:txBody>
      </p:sp>
      <p:sp>
        <p:nvSpPr>
          <p:cNvPr id="112" name="ZoneTexte 111">
            <a:extLst>
              <a:ext uri="{FF2B5EF4-FFF2-40B4-BE49-F238E27FC236}">
                <a16:creationId xmlns:a16="http://schemas.microsoft.com/office/drawing/2014/main" xmlns="" id="{2E7E168C-BFD6-4C63-9AEE-90F66F19C3C8}"/>
              </a:ext>
            </a:extLst>
          </p:cNvPr>
          <p:cNvSpPr txBox="1"/>
          <p:nvPr/>
        </p:nvSpPr>
        <p:spPr>
          <a:xfrm>
            <a:off x="7578769" y="5228741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Bac+5</a:t>
            </a:r>
          </a:p>
        </p:txBody>
      </p:sp>
      <p:sp>
        <p:nvSpPr>
          <p:cNvPr id="113" name="ZoneTexte 112">
            <a:extLst>
              <a:ext uri="{FF2B5EF4-FFF2-40B4-BE49-F238E27FC236}">
                <a16:creationId xmlns:a16="http://schemas.microsoft.com/office/drawing/2014/main" xmlns="" id="{4B392918-0C83-4D93-8098-71965B374F0B}"/>
              </a:ext>
            </a:extLst>
          </p:cNvPr>
          <p:cNvSpPr txBox="1"/>
          <p:nvPr/>
        </p:nvSpPr>
        <p:spPr>
          <a:xfrm>
            <a:off x="9105156" y="5933227"/>
            <a:ext cx="469657" cy="234829"/>
          </a:xfrm>
          <a:prstGeom prst="roundRect">
            <a:avLst/>
          </a:prstGeom>
          <a:solidFill>
            <a:srgbClr val="FFC000"/>
          </a:solidFill>
        </p:spPr>
        <p:txBody>
          <a:bodyPr wrap="none" lIns="36000" tIns="36000" rIns="36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Bac+8</a:t>
            </a:r>
          </a:p>
        </p:txBody>
      </p:sp>
    </p:spTree>
    <p:extLst>
      <p:ext uri="{BB962C8B-B14F-4D97-AF65-F5344CB8AC3E}">
        <p14:creationId xmlns:p14="http://schemas.microsoft.com/office/powerpoint/2010/main" val="72376723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Sommaire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416496" y="1461164"/>
            <a:ext cx="8640960" cy="4416108"/>
          </a:xfrm>
        </p:spPr>
        <p:txBody>
          <a:bodyPr/>
          <a:lstStyle/>
          <a:p>
            <a:pPr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070C0"/>
                </a:solidFill>
              </a:rPr>
              <a:t> Le contexte et les enjeux</a:t>
            </a:r>
          </a:p>
          <a:p>
            <a:pPr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0070C0"/>
                </a:solidFill>
              </a:rPr>
              <a:t> L’architecture des séries technologiques</a:t>
            </a:r>
          </a:p>
          <a:p>
            <a:pPr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70C0"/>
                </a:solidFill>
              </a:rPr>
              <a:t> Les modalités pédagogiques </a:t>
            </a:r>
          </a:p>
          <a:p>
            <a:pPr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70C0"/>
                </a:solidFill>
              </a:rPr>
              <a:t> Les parcours de formation au lycée et dans l’enseignement supérieur (les poursuites </a:t>
            </a:r>
            <a:r>
              <a:rPr lang="fr-FR" sz="2000" b="1">
                <a:solidFill>
                  <a:srgbClr val="0070C0"/>
                </a:solidFill>
              </a:rPr>
              <a:t>d’études après le bac)</a:t>
            </a:r>
            <a:endParaRPr lang="fr-FR" sz="2000" b="1" dirty="0">
              <a:solidFill>
                <a:srgbClr val="0070C0"/>
              </a:solidFill>
            </a:endParaRPr>
          </a:p>
          <a:p>
            <a:pPr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70C0"/>
                </a:solidFill>
              </a:rPr>
              <a:t> Des ressources</a:t>
            </a:r>
          </a:p>
          <a:p>
            <a:pPr>
              <a:spcAft>
                <a:spcPts val="2400"/>
              </a:spcAft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348613" y="692404"/>
            <a:ext cx="9126000" cy="432048"/>
          </a:xfrm>
        </p:spPr>
        <p:txBody>
          <a:bodyPr/>
          <a:lstStyle/>
          <a:p>
            <a:r>
              <a:rPr lang="fr-FR" sz="2000" b="1" dirty="0"/>
              <a:t>Après un baccalauréat technologique :</a:t>
            </a:r>
          </a:p>
        </p:txBody>
      </p:sp>
      <p:sp>
        <p:nvSpPr>
          <p:cNvPr id="7" name="Espace réservé du contenu 11"/>
          <p:cNvSpPr txBox="1">
            <a:spLocks/>
          </p:cNvSpPr>
          <p:nvPr/>
        </p:nvSpPr>
        <p:spPr bwMode="gray">
          <a:xfrm>
            <a:off x="272480" y="1193344"/>
            <a:ext cx="9289032" cy="891480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</a:t>
            </a: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IUT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préparent en 3 ans au </a:t>
            </a:r>
            <a:r>
              <a:rPr kumimoji="0" lang="fr-FR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fr-FR" b="0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Bachelor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Universitaire de Technologie).</a:t>
            </a:r>
          </a:p>
          <a:p>
            <a:pPr marL="0" marR="0" lvl="0" indent="0" algn="l" defTabSz="9143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	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très grand nombre de spécialités accessibles 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contenu 11"/>
          <p:cNvSpPr txBox="1">
            <a:spLocks/>
          </p:cNvSpPr>
          <p:nvPr/>
        </p:nvSpPr>
        <p:spPr bwMode="gray">
          <a:xfrm>
            <a:off x="272480" y="2211780"/>
            <a:ext cx="9289032" cy="891480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</p:spPr>
        <p:txBody>
          <a:bodyPr vert="horz" lIns="0" tIns="0" rIns="0" bIns="0" rtlCol="0" anchor="t" anchorCtr="0">
            <a:noAutofit/>
          </a:bodyPr>
          <a:lstStyle/>
          <a:p>
            <a:pPr lvl="0" defTabSz="914378">
              <a:spcAft>
                <a:spcPts val="500"/>
              </a:spcAft>
              <a:buFont typeface="Arial" pitchFamily="34" charset="0"/>
              <a:buChar char="•"/>
              <a:defRPr/>
            </a:pPr>
            <a:r>
              <a:rPr lang="fr-FR" sz="2000" dirty="0"/>
              <a:t> </a:t>
            </a:r>
            <a:r>
              <a:rPr lang="fr-FR" dirty="0">
                <a:solidFill>
                  <a:srgbClr val="0070C0"/>
                </a:solidFill>
              </a:rPr>
              <a:t>Les </a:t>
            </a:r>
            <a:r>
              <a:rPr lang="fr-FR" b="1" dirty="0">
                <a:solidFill>
                  <a:srgbClr val="0070C0"/>
                </a:solidFill>
              </a:rPr>
              <a:t>lycées</a:t>
            </a:r>
            <a:r>
              <a:rPr lang="fr-FR" dirty="0">
                <a:solidFill>
                  <a:srgbClr val="0070C0"/>
                </a:solidFill>
              </a:rPr>
              <a:t> préparent en 2 ans au </a:t>
            </a:r>
            <a:r>
              <a:rPr lang="fr-FR" b="1" dirty="0">
                <a:solidFill>
                  <a:srgbClr val="0070C0"/>
                </a:solidFill>
              </a:rPr>
              <a:t>BTS</a:t>
            </a:r>
            <a:r>
              <a:rPr lang="fr-FR" dirty="0">
                <a:solidFill>
                  <a:srgbClr val="0070C0"/>
                </a:solidFill>
              </a:rPr>
              <a:t> (Brevet de Technicien Supérieur).</a:t>
            </a:r>
          </a:p>
          <a:p>
            <a:pPr lvl="0" defTabSz="914378">
              <a:spcAft>
                <a:spcPts val="500"/>
              </a:spcAft>
              <a:defRPr/>
            </a:pPr>
            <a:r>
              <a:rPr lang="fr-FR" sz="2000" dirty="0"/>
              <a:t>	</a:t>
            </a:r>
            <a:r>
              <a:rPr lang="fr-FR" dirty="0">
                <a:sym typeface="Wingdings" pitchFamily="2" charset="2"/>
              </a:rPr>
              <a:t> p</a:t>
            </a:r>
            <a:r>
              <a:rPr lang="fr-FR" dirty="0"/>
              <a:t>lus de 90 STS accessibles </a:t>
            </a:r>
            <a:endParaRPr lang="fr-FR" sz="2000" dirty="0"/>
          </a:p>
        </p:txBody>
      </p:sp>
      <p:sp>
        <p:nvSpPr>
          <p:cNvPr id="10" name="Espace réservé du contenu 11"/>
          <p:cNvSpPr txBox="1">
            <a:spLocks/>
          </p:cNvSpPr>
          <p:nvPr/>
        </p:nvSpPr>
        <p:spPr bwMode="gray">
          <a:xfrm>
            <a:off x="272480" y="4365104"/>
            <a:ext cx="9289032" cy="891480"/>
          </a:xfrm>
          <a:prstGeom prst="rect">
            <a:avLst/>
          </a:prstGeom>
          <a:solidFill>
            <a:schemeClr val="accent1">
              <a:lumMod val="75000"/>
              <a:lumOff val="25000"/>
            </a:schemeClr>
          </a:solidFill>
        </p:spPr>
        <p:txBody>
          <a:bodyPr vert="horz" lIns="0" tIns="0" rIns="0" bIns="0" rtlCol="0" anchor="t" anchorCtr="0">
            <a:noAutofit/>
          </a:bodyPr>
          <a:lstStyle/>
          <a:p>
            <a:pPr lvl="0" defTabSz="914378">
              <a:spcAft>
                <a:spcPts val="500"/>
              </a:spcAft>
              <a:buFont typeface="Arial" pitchFamily="34" charset="0"/>
              <a:buChar char="•"/>
              <a:defRPr/>
            </a:pPr>
            <a:r>
              <a:rPr lang="fr-FR" dirty="0"/>
              <a:t> </a:t>
            </a:r>
            <a:r>
              <a:rPr lang="fr-FR" dirty="0">
                <a:solidFill>
                  <a:srgbClr val="0070C0"/>
                </a:solidFill>
              </a:rPr>
              <a:t>Les </a:t>
            </a:r>
            <a:r>
              <a:rPr lang="fr-FR" b="1" dirty="0">
                <a:solidFill>
                  <a:srgbClr val="0070C0"/>
                </a:solidFill>
              </a:rPr>
              <a:t>universités</a:t>
            </a:r>
            <a:r>
              <a:rPr lang="fr-FR" dirty="0">
                <a:solidFill>
                  <a:srgbClr val="0070C0"/>
                </a:solidFill>
              </a:rPr>
              <a:t> préparent en 3 ans à la </a:t>
            </a:r>
            <a:r>
              <a:rPr lang="fr-FR" b="1" dirty="0">
                <a:solidFill>
                  <a:srgbClr val="0070C0"/>
                </a:solidFill>
              </a:rPr>
              <a:t>Licence</a:t>
            </a:r>
            <a:r>
              <a:rPr lang="fr-FR" dirty="0">
                <a:solidFill>
                  <a:srgbClr val="0070C0"/>
                </a:solidFill>
              </a:rPr>
              <a:t> (L3).</a:t>
            </a:r>
          </a:p>
          <a:p>
            <a:pPr lvl="0" defTabSz="914378">
              <a:spcAft>
                <a:spcPts val="500"/>
              </a:spcAft>
              <a:defRPr/>
            </a:pPr>
            <a:r>
              <a:rPr lang="fr-FR" sz="2000" dirty="0"/>
              <a:t>	</a:t>
            </a:r>
            <a:r>
              <a:rPr lang="fr-FR" sz="2000" dirty="0">
                <a:sym typeface="Wingdings" pitchFamily="2" charset="2"/>
              </a:rPr>
              <a:t> </a:t>
            </a:r>
            <a:r>
              <a:rPr lang="fr-FR" dirty="0">
                <a:sym typeface="Wingdings" pitchFamily="2" charset="2"/>
              </a:rPr>
              <a:t>différentes mentions suivant la série suivie</a:t>
            </a:r>
            <a:endParaRPr lang="fr-FR" sz="2000" dirty="0"/>
          </a:p>
        </p:txBody>
      </p:sp>
      <p:sp>
        <p:nvSpPr>
          <p:cNvPr id="11" name="Espace réservé du contenu 11"/>
          <p:cNvSpPr txBox="1">
            <a:spLocks/>
          </p:cNvSpPr>
          <p:nvPr/>
        </p:nvSpPr>
        <p:spPr bwMode="gray">
          <a:xfrm>
            <a:off x="272480" y="3230216"/>
            <a:ext cx="9289032" cy="960372"/>
          </a:xfrm>
          <a:prstGeom prst="rect">
            <a:avLst/>
          </a:prstGeom>
          <a:solidFill>
            <a:schemeClr val="accent1">
              <a:lumMod val="50000"/>
              <a:lumOff val="50000"/>
            </a:schemeClr>
          </a:solidFill>
        </p:spPr>
        <p:txBody>
          <a:bodyPr vert="horz" lIns="0" tIns="0" rIns="0" bIns="0" rtlCol="0" anchor="t" anchorCtr="0">
            <a:noAutofit/>
          </a:bodyPr>
          <a:lstStyle/>
          <a:p>
            <a:pPr defTabSz="914378">
              <a:spcAft>
                <a:spcPts val="500"/>
              </a:spcAft>
              <a:buFont typeface="Arial" pitchFamily="34" charset="0"/>
              <a:buChar char="•"/>
              <a:defRPr/>
            </a:pPr>
            <a:r>
              <a:rPr lang="fr-FR" dirty="0"/>
              <a:t> </a:t>
            </a:r>
            <a:r>
              <a:rPr lang="fr-FR" dirty="0">
                <a:solidFill>
                  <a:srgbClr val="0070C0"/>
                </a:solidFill>
              </a:rPr>
              <a:t>Des </a:t>
            </a:r>
            <a:r>
              <a:rPr lang="fr-FR" b="1" dirty="0">
                <a:solidFill>
                  <a:srgbClr val="0070C0"/>
                </a:solidFill>
              </a:rPr>
              <a:t>CPGE </a:t>
            </a:r>
            <a:r>
              <a:rPr lang="fr-FR" dirty="0">
                <a:solidFill>
                  <a:srgbClr val="0070C0"/>
                </a:solidFill>
              </a:rPr>
              <a:t>préparent en 2 ans aux concours d’accès d’</a:t>
            </a:r>
            <a:r>
              <a:rPr lang="fr-FR" b="1" dirty="0">
                <a:solidFill>
                  <a:srgbClr val="0070C0"/>
                </a:solidFill>
              </a:rPr>
              <a:t>écoles d’ingénieurs, de commerce ou de management</a:t>
            </a:r>
            <a:endParaRPr lang="fr-FR" dirty="0">
              <a:solidFill>
                <a:srgbClr val="0070C0"/>
              </a:solidFill>
            </a:endParaRPr>
          </a:p>
          <a:p>
            <a:pPr lvl="0" defTabSz="914378">
              <a:spcAft>
                <a:spcPts val="500"/>
              </a:spcAft>
              <a:defRPr/>
            </a:pPr>
            <a:r>
              <a:rPr lang="fr-FR" sz="2000" dirty="0">
                <a:sym typeface="Wingdings" pitchFamily="2" charset="2"/>
              </a:rPr>
              <a:t>	</a:t>
            </a:r>
            <a:r>
              <a:rPr lang="fr-FR" dirty="0">
                <a:sym typeface="Wingdings" pitchFamily="2" charset="2"/>
              </a:rPr>
              <a:t></a:t>
            </a:r>
            <a:r>
              <a:rPr lang="fr-FR" dirty="0"/>
              <a:t> </a:t>
            </a:r>
            <a:r>
              <a:rPr lang="fr-FR" sz="1400" dirty="0"/>
              <a:t>CPGE : TSI pour STI2D</a:t>
            </a:r>
            <a:endParaRPr lang="fr-FR" sz="20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A1F6C3AA-E726-443D-B87E-F3147E806C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Les poursuites d’études</a:t>
            </a:r>
          </a:p>
        </p:txBody>
      </p:sp>
      <p:sp>
        <p:nvSpPr>
          <p:cNvPr id="13" name="Espace réservé du contenu 11">
            <a:extLst>
              <a:ext uri="{FF2B5EF4-FFF2-40B4-BE49-F238E27FC236}">
                <a16:creationId xmlns:a16="http://schemas.microsoft.com/office/drawing/2014/main" xmlns="" id="{FDF1455C-D77D-3547-A17F-8B4BC40A9CC9}"/>
              </a:ext>
            </a:extLst>
          </p:cNvPr>
          <p:cNvSpPr txBox="1">
            <a:spLocks/>
          </p:cNvSpPr>
          <p:nvPr/>
        </p:nvSpPr>
        <p:spPr bwMode="gray">
          <a:xfrm>
            <a:off x="279841" y="5392697"/>
            <a:ext cx="9289032" cy="891480"/>
          </a:xfrm>
          <a:prstGeom prst="rect">
            <a:avLst/>
          </a:prstGeom>
          <a:solidFill>
            <a:schemeClr val="accent1">
              <a:lumMod val="90000"/>
              <a:lumOff val="10000"/>
            </a:schemeClr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342900" lvl="0" indent="-342900" defTabSz="914378">
              <a:spcAft>
                <a:spcPts val="500"/>
              </a:spcAft>
              <a:buFont typeface="Arial" panose="020B0604020202020204" pitchFamily="34" charset="0"/>
              <a:buChar char="•"/>
              <a:defRPr/>
            </a:pPr>
            <a:r>
              <a:rPr lang="fr-FR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Des écoles spécialisées sont accessibles</a:t>
            </a:r>
            <a:r>
              <a:rPr lang="fr-F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lvl="0" defTabSz="914378">
              <a:spcAft>
                <a:spcPts val="500"/>
              </a:spcAft>
              <a:defRPr/>
            </a:pPr>
            <a:r>
              <a:rPr lang="fr-FR" sz="2000" dirty="0"/>
              <a:t>	</a:t>
            </a:r>
            <a:r>
              <a:rPr lang="fr-FR" sz="2000" dirty="0">
                <a:sym typeface="Wingdings" pitchFamily="2" charset="2"/>
              </a:rPr>
              <a:t> </a:t>
            </a:r>
            <a:r>
              <a:rPr lang="fr-FR" dirty="0">
                <a:sym typeface="Wingdings" pitchFamily="2" charset="2"/>
              </a:rPr>
              <a:t>différentes possibilités suivant la série suivie 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82833035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Des ressources</a:t>
            </a:r>
            <a:br>
              <a:rPr lang="fr-FR" dirty="0"/>
            </a:br>
            <a:endParaRPr lang="fr-FR" sz="2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6763174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xmlns="" id="{A1F6C3AA-E726-443D-B87E-F3147E806C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Des ressources</a:t>
            </a:r>
          </a:p>
        </p:txBody>
      </p:sp>
      <p:sp>
        <p:nvSpPr>
          <p:cNvPr id="13" name="Espace réservé du contenu 11">
            <a:extLst>
              <a:ext uri="{FF2B5EF4-FFF2-40B4-BE49-F238E27FC236}">
                <a16:creationId xmlns:a16="http://schemas.microsoft.com/office/drawing/2014/main" xmlns="" id="{62D5B294-8988-430F-B972-F627DF8D3BD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-409038" y="1340768"/>
            <a:ext cx="10137576" cy="2952328"/>
          </a:xfrm>
        </p:spPr>
        <p:txBody>
          <a:bodyPr/>
          <a:lstStyle/>
          <a:p>
            <a:pPr marL="719991" lvl="2" indent="0">
              <a:buNone/>
            </a:pPr>
            <a:r>
              <a:rPr lang="fr-FR" sz="2000" b="1" dirty="0"/>
              <a:t>Une page dédiée :</a:t>
            </a:r>
            <a:endParaRPr lang="fr-FR" sz="2000" b="1" dirty="0">
              <a:hlinkClick r:id="rId2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719991" lvl="2" indent="0">
              <a:buNone/>
            </a:pPr>
            <a:endParaRPr lang="fr-FR" sz="2000" b="1" dirty="0">
              <a:hlinkClick r:id="rId2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marL="719991" lvl="2" indent="0">
              <a:buNone/>
            </a:pPr>
            <a:r>
              <a:rPr lang="fr-FR" sz="2200" i="1" dirty="0">
                <a:solidFill>
                  <a:srgbClr val="0070C0"/>
                </a:solidFill>
                <a:hlinkClick r:id="rId2"/>
              </a:rPr>
              <a:t>https://www1.ac-grenoble.fr/edito/la-voie-technologique-124087</a:t>
            </a:r>
            <a:r>
              <a:rPr lang="fr-FR" sz="2200" i="1" dirty="0">
                <a:solidFill>
                  <a:srgbClr val="0070C0"/>
                </a:solidFill>
              </a:rPr>
              <a:t> </a:t>
            </a:r>
          </a:p>
          <a:p>
            <a:pPr marL="1062891" lvl="2" indent="-342900">
              <a:lnSpc>
                <a:spcPct val="200000"/>
              </a:lnSpc>
              <a:buFont typeface="Wingdings" pitchFamily="2" charset="2"/>
              <a:buChar char="q"/>
            </a:pPr>
            <a:r>
              <a:rPr lang="fr-FR" sz="2200" dirty="0">
                <a:solidFill>
                  <a:srgbClr val="0070C0"/>
                </a:solidFill>
              </a:rPr>
              <a:t>Plaquettes (5 pages) de présentation des séries technologiques</a:t>
            </a:r>
          </a:p>
          <a:p>
            <a:pPr marL="1062891" lvl="2" indent="-342900">
              <a:lnSpc>
                <a:spcPct val="200000"/>
              </a:lnSpc>
              <a:buFont typeface="Wingdings" pitchFamily="2" charset="2"/>
              <a:buChar char="q"/>
            </a:pPr>
            <a:r>
              <a:rPr lang="fr-FR" sz="2200" dirty="0">
                <a:solidFill>
                  <a:srgbClr val="0070C0"/>
                </a:solidFill>
              </a:rPr>
              <a:t>Témoignages vidéos de jeunes passés par les séries technologiques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xmlns="" id="{BF784F53-5C0C-4F77-8701-3706A9206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8000" y="3699668"/>
            <a:ext cx="2428392" cy="24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12050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La voie technologique</a:t>
            </a:r>
          </a:p>
          <a:p>
            <a:r>
              <a:rPr lang="fr-FR" dirty="0"/>
              <a:t>Pré et post bac </a:t>
            </a:r>
          </a:p>
          <a:p>
            <a:pPr lvl="1"/>
            <a:r>
              <a:rPr lang="fr-FR" sz="2400" b="1" dirty="0"/>
              <a:t>Webinaires d’information – février &amp; mars 2025</a:t>
            </a:r>
          </a:p>
          <a:p>
            <a:pPr lvl="1"/>
            <a:endParaRPr lang="fr-FR" sz="2400" b="1" dirty="0"/>
          </a:p>
          <a:p>
            <a:pPr lvl="1"/>
            <a:r>
              <a:rPr lang="fr-FR" sz="2000" b="1" dirty="0"/>
              <a:t>« La voie technologique » sur le site académique :</a:t>
            </a:r>
          </a:p>
          <a:p>
            <a:pPr lvl="1"/>
            <a:r>
              <a:rPr lang="fr-FR" sz="2000" dirty="0">
                <a:solidFill>
                  <a:srgbClr val="0070C0"/>
                </a:solidFill>
                <a:hlinkClick r:id="rId2"/>
              </a:rPr>
              <a:t>https://www1.ac-grenoble.fr/edito/la-voie-technologique-124087</a:t>
            </a:r>
            <a:endParaRPr lang="fr-FR" sz="2000" dirty="0">
              <a:solidFill>
                <a:srgbClr val="0070C0"/>
              </a:solidFill>
            </a:endParaRPr>
          </a:p>
          <a:p>
            <a:pPr lvl="1"/>
            <a:r>
              <a:rPr lang="fr-FR" sz="2000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185CD7CF-18D0-405A-8698-2CEC4A8428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00" y="30392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22773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	La série STI2D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r>
              <a:rPr lang="fr-FR" sz="2400" dirty="0"/>
              <a:t>Sciences et Technologies de l’Industrie</a:t>
            </a:r>
            <a:br>
              <a:rPr lang="fr-FR" sz="2400" dirty="0"/>
            </a:br>
            <a:r>
              <a:rPr lang="fr-FR" sz="2400" dirty="0"/>
              <a:t>et du Développement Durable</a:t>
            </a:r>
            <a:br>
              <a:rPr lang="fr-FR" sz="2400" dirty="0"/>
            </a:br>
            <a:r>
              <a:rPr lang="fr-FR" sz="2400" dirty="0"/>
              <a:t/>
            </a:r>
            <a:br>
              <a:rPr lang="fr-FR" sz="2400" dirty="0"/>
            </a:b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945381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La série STI2D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25</a:t>
            </a:fld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892546"/>
              </p:ext>
            </p:extLst>
          </p:nvPr>
        </p:nvGraphicFramePr>
        <p:xfrm>
          <a:off x="776536" y="1628800"/>
          <a:ext cx="8305802" cy="44043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678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Enseignements de spécialité de la série STI2D</a:t>
                      </a:r>
                      <a:endParaRPr lang="fr-FR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  <a:r>
                        <a:rPr lang="fr-FR" baseline="30000" dirty="0"/>
                        <a:t>ère</a:t>
                      </a:r>
                      <a:endParaRPr lang="fr-FR" i="1" dirty="0">
                        <a:solidFill>
                          <a:schemeClr val="accent4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Tale</a:t>
                      </a:r>
                      <a:endParaRPr lang="fr-FR" i="1" dirty="0">
                        <a:solidFill>
                          <a:schemeClr val="accent4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/>
                        <a:t>Physique-Chimie</a:t>
                      </a:r>
                      <a:r>
                        <a:rPr lang="fr-FR" sz="1800" kern="1200" dirty="0"/>
                        <a:t> et </a:t>
                      </a:r>
                      <a:r>
                        <a:rPr lang="fr-FR" sz="1800" b="1" kern="1200" dirty="0"/>
                        <a:t>Mathématiques</a:t>
                      </a:r>
                      <a:endParaRPr lang="fr-FR" sz="18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/>
                        <a:t>Innovation</a:t>
                      </a:r>
                      <a:r>
                        <a:rPr lang="fr-FR" dirty="0"/>
                        <a:t> technologique (IT)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/>
                        <a:t>Ingénierie</a:t>
                      </a:r>
                      <a:r>
                        <a:rPr lang="fr-FR" dirty="0"/>
                        <a:t> et développement durable (I2D)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9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/>
                        <a:t>Ingénierie</a:t>
                      </a:r>
                      <a:r>
                        <a:rPr lang="fr-FR" dirty="0"/>
                        <a:t>, </a:t>
                      </a:r>
                      <a:r>
                        <a:rPr lang="fr-FR" b="1" dirty="0"/>
                        <a:t>innovation</a:t>
                      </a:r>
                      <a:r>
                        <a:rPr lang="fr-FR" dirty="0"/>
                        <a:t> et développement durable (2I2D) avec un </a:t>
                      </a:r>
                      <a:r>
                        <a:rPr lang="fr-FR" i="1" dirty="0">
                          <a:solidFill>
                            <a:srgbClr val="0070C0"/>
                          </a:solidFill>
                        </a:rPr>
                        <a:t>enseignement spécifique</a:t>
                      </a:r>
                      <a:r>
                        <a:rPr lang="fr-FR" dirty="0"/>
                        <a:t> (2/3 du temps) parmi :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i="1" dirty="0"/>
                        <a:t> architecture et construction (AC)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i="1" dirty="0"/>
                        <a:t> énergies et environnement (EE)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i="1" dirty="0"/>
                        <a:t> innovation technologique et éco-conception (ITEC)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i="1" dirty="0"/>
                        <a:t> systèmes d'information et numériques (SIN)</a:t>
                      </a:r>
                      <a:endParaRPr lang="fr-FR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12 h</a:t>
                      </a:r>
                      <a:endParaRPr lang="fr-FR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Total</a:t>
                      </a:r>
                      <a:endParaRPr lang="fr-FR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18 h</a:t>
                      </a:r>
                      <a:endParaRPr lang="fr-FR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18 h</a:t>
                      </a:r>
                      <a:endParaRPr lang="fr-FR" b="1" i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344488" y="1052736"/>
            <a:ext cx="9126000" cy="360040"/>
          </a:xfrm>
        </p:spPr>
        <p:txBody>
          <a:bodyPr/>
          <a:lstStyle/>
          <a:p>
            <a:r>
              <a:rPr lang="fr-FR" sz="2000" b="1" dirty="0"/>
              <a:t>Au programme de STI2D : </a:t>
            </a:r>
            <a:r>
              <a:rPr lang="fr-FR" sz="2000" b="1" dirty="0">
                <a:solidFill>
                  <a:srgbClr val="0070C0"/>
                </a:solidFill>
              </a:rPr>
              <a:t>ingénierie, technologies, recherche</a:t>
            </a:r>
          </a:p>
          <a:p>
            <a:pPr>
              <a:buFont typeface="Arial" pitchFamily="34" charset="0"/>
              <a:buChar char="•"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La série STI2D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4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344488" y="1052736"/>
            <a:ext cx="9126000" cy="360040"/>
          </a:xfrm>
        </p:spPr>
        <p:txBody>
          <a:bodyPr/>
          <a:lstStyle/>
          <a:p>
            <a:r>
              <a:rPr lang="fr-FR" sz="2000" b="1" dirty="0"/>
              <a:t>Au programme de STI2D : </a:t>
            </a:r>
            <a:r>
              <a:rPr lang="fr-FR" sz="2000" b="1" dirty="0">
                <a:solidFill>
                  <a:srgbClr val="0070C0"/>
                </a:solidFill>
              </a:rPr>
              <a:t>ingénierie, technologies, recherche</a:t>
            </a:r>
          </a:p>
          <a:p>
            <a:pPr>
              <a:buFont typeface="Arial" pitchFamily="34" charset="0"/>
              <a:buChar char="•"/>
            </a:pPr>
            <a:endParaRPr lang="fr-FR" sz="2000" dirty="0"/>
          </a:p>
        </p:txBody>
      </p:sp>
      <p:sp>
        <p:nvSpPr>
          <p:cNvPr id="5" name="Espace réservé du contenu 11"/>
          <p:cNvSpPr txBox="1">
            <a:spLocks/>
          </p:cNvSpPr>
          <p:nvPr/>
        </p:nvSpPr>
        <p:spPr bwMode="gray">
          <a:xfrm>
            <a:off x="344488" y="1556792"/>
            <a:ext cx="7848872" cy="4752528"/>
          </a:xfrm>
          <a:prstGeom prst="rect">
            <a:avLst/>
          </a:prstGeom>
          <a:solidFill>
            <a:schemeClr val="accent1">
              <a:lumMod val="10000"/>
              <a:lumOff val="90000"/>
            </a:schemeClr>
          </a:solidFill>
        </p:spPr>
        <p:txBody>
          <a:bodyPr vert="horz" lIns="0" tIns="0" rIns="0" bIns="0" rtlCol="0" anchor="t" anchorCtr="0">
            <a:noAutofit/>
          </a:bodyPr>
          <a:lstStyle/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fr-FR" noProof="0" dirty="0">
                <a:solidFill>
                  <a:srgbClr val="0070C0"/>
                </a:solidFill>
              </a:rPr>
              <a:t>U</a:t>
            </a:r>
            <a:r>
              <a:rPr lang="fr-FR" dirty="0">
                <a:solidFill>
                  <a:srgbClr val="0070C0"/>
                </a:solidFill>
              </a:rPr>
              <a:t>ne formation scientifique et technologique polyvalente et solide :</a:t>
            </a:r>
          </a:p>
          <a:p>
            <a:pPr lvl="0" defTabSz="914378">
              <a:spcAft>
                <a:spcPts val="500"/>
              </a:spcAft>
            </a:pPr>
            <a:r>
              <a:rPr lang="fr-FR" dirty="0"/>
              <a:t>	</a:t>
            </a:r>
            <a:r>
              <a:rPr lang="fr-FR" dirty="0">
                <a:sym typeface="Wingdings" pitchFamily="2" charset="2"/>
              </a:rPr>
              <a:t> </a:t>
            </a:r>
            <a:r>
              <a:rPr lang="fr-FR" b="1" dirty="0">
                <a:sym typeface="Wingdings" pitchFamily="2" charset="2"/>
              </a:rPr>
              <a:t>champs disciplinaires :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/>
              <a:t>informatique, mécanique,</a:t>
            </a:r>
          </a:p>
          <a:p>
            <a:pPr lvl="0" defTabSz="914378">
              <a:spcAft>
                <a:spcPts val="500"/>
              </a:spcAft>
            </a:pPr>
            <a:r>
              <a:rPr lang="fr-FR" dirty="0"/>
              <a:t>	    électronique, physique, maths</a:t>
            </a:r>
          </a:p>
          <a:p>
            <a:pPr lvl="0" defTabSz="914378">
              <a:spcAft>
                <a:spcPts val="500"/>
              </a:spcAft>
            </a:pPr>
            <a:r>
              <a:rPr lang="fr-FR" dirty="0"/>
              <a:t>	</a:t>
            </a:r>
            <a:r>
              <a:rPr lang="fr-FR" dirty="0">
                <a:sym typeface="Wingdings" pitchFamily="2" charset="2"/>
              </a:rPr>
              <a:t> </a:t>
            </a:r>
            <a:r>
              <a:rPr lang="fr-FR" b="1" dirty="0">
                <a:sym typeface="Wingdings" pitchFamily="2" charset="2"/>
              </a:rPr>
              <a:t>compétences :</a:t>
            </a:r>
            <a:r>
              <a:rPr lang="fr-FR" dirty="0">
                <a:sym typeface="Wingdings" pitchFamily="2" charset="2"/>
              </a:rPr>
              <a:t> i</a:t>
            </a:r>
            <a:r>
              <a:rPr lang="fr-FR" dirty="0"/>
              <a:t>nnover, concevoir, collaborer,</a:t>
            </a:r>
          </a:p>
          <a:p>
            <a:pPr lvl="0" defTabSz="914378">
              <a:spcAft>
                <a:spcPts val="500"/>
              </a:spcAft>
            </a:pPr>
            <a:r>
              <a:rPr lang="fr-FR" dirty="0"/>
              <a:t>	    expérimenter, dimensionner, prototyper</a:t>
            </a:r>
          </a:p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fr-FR" dirty="0">
                <a:solidFill>
                  <a:srgbClr val="0070C0"/>
                </a:solidFill>
              </a:rPr>
              <a:t>Une découverte progressive et une coloration en terminale :</a:t>
            </a:r>
          </a:p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endParaRPr lang="fr-FR" dirty="0">
              <a:solidFill>
                <a:srgbClr val="0070C0"/>
              </a:solidFill>
            </a:endParaRPr>
          </a:p>
          <a:p>
            <a:pPr lvl="0" defTabSz="914378">
              <a:spcAft>
                <a:spcPts val="500"/>
              </a:spcAft>
              <a:buFont typeface="Arial" pitchFamily="34" charset="0"/>
              <a:buChar char="•"/>
            </a:pPr>
            <a:r>
              <a:rPr lang="fr-FR" dirty="0"/>
              <a:t> </a:t>
            </a:r>
            <a:r>
              <a:rPr lang="fr-FR" dirty="0">
                <a:solidFill>
                  <a:srgbClr val="0070C0"/>
                </a:solidFill>
              </a:rPr>
              <a:t>Le développement des capacités d’innovation et de créativité.</a:t>
            </a:r>
          </a:p>
          <a:p>
            <a:pPr lvl="0" defTabSz="914378">
              <a:spcAft>
                <a:spcPts val="500"/>
              </a:spcAft>
            </a:pPr>
            <a:r>
              <a:rPr lang="fr-FR" dirty="0"/>
              <a:t> 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ce réservé du contenu 11"/>
          <p:cNvSpPr txBox="1">
            <a:spLocks/>
          </p:cNvSpPr>
          <p:nvPr/>
        </p:nvSpPr>
        <p:spPr bwMode="gray">
          <a:xfrm>
            <a:off x="8253280" y="1556792"/>
            <a:ext cx="1652720" cy="4752528"/>
          </a:xfrm>
          <a:prstGeom prst="rect">
            <a:avLst/>
          </a:prstGeom>
          <a:solidFill>
            <a:schemeClr val="accent1">
              <a:lumMod val="25000"/>
              <a:lumOff val="75000"/>
            </a:schemeClr>
          </a:solidFill>
        </p:spPr>
        <p:txBody>
          <a:bodyPr vert="horz" lIns="0" tIns="0" rIns="0" bIns="0" rtlCol="0" anchor="t" anchorCtr="0">
            <a:noAutofit/>
          </a:bodyPr>
          <a:lstStyle/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numérique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dirty="0"/>
              <a:t> </a:t>
            </a:r>
            <a:r>
              <a:rPr lang="fr-FR" sz="1600" i="1" dirty="0"/>
              <a:t>énergie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eau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alimentation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agriculture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environnement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habitat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ouvrages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architecture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urbanisme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mobilité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aéronautique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ferroviaire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spatial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santé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bien-être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sport</a:t>
            </a:r>
          </a:p>
          <a:p>
            <a:pPr defTabSz="914378">
              <a:buFont typeface="Arial" pitchFamily="34" charset="0"/>
              <a:buChar char="•"/>
            </a:pPr>
            <a:r>
              <a:rPr lang="fr-FR" sz="1600" i="1" dirty="0"/>
              <a:t> etc.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7" name="Groupe 26"/>
          <p:cNvGrpSpPr/>
          <p:nvPr/>
        </p:nvGrpSpPr>
        <p:grpSpPr>
          <a:xfrm>
            <a:off x="1424608" y="3568704"/>
            <a:ext cx="5668433" cy="1543784"/>
            <a:chOff x="1200657" y="4149080"/>
            <a:chExt cx="5668433" cy="154378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B6A1DC80-C3FF-7A42-9DD6-E008F81CE47C}"/>
                </a:ext>
              </a:extLst>
            </p:cNvPr>
            <p:cNvSpPr/>
            <p:nvPr/>
          </p:nvSpPr>
          <p:spPr>
            <a:xfrm>
              <a:off x="1991761" y="4926109"/>
              <a:ext cx="4868418" cy="36448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b="1" dirty="0"/>
                <a:t>Innovation Technologique et </a:t>
              </a:r>
              <a:r>
                <a:rPr lang="fr-FR" sz="1400" b="1" dirty="0" err="1"/>
                <a:t>Eco-Conception</a:t>
              </a:r>
              <a:endParaRPr lang="fr-FR" sz="1400" b="1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0A4D91B8-0002-EB41-BE37-34AC890E4F05}"/>
                </a:ext>
              </a:extLst>
            </p:cNvPr>
            <p:cNvSpPr/>
            <p:nvPr/>
          </p:nvSpPr>
          <p:spPr>
            <a:xfrm>
              <a:off x="2000672" y="4149080"/>
              <a:ext cx="4868418" cy="36448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b="1" dirty="0"/>
                <a:t>Architecture et Construction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5A5471EC-AEF5-6F4F-8D73-DA58BA4D75F3}"/>
                </a:ext>
              </a:extLst>
            </p:cNvPr>
            <p:cNvSpPr/>
            <p:nvPr/>
          </p:nvSpPr>
          <p:spPr>
            <a:xfrm>
              <a:off x="2001077" y="5319747"/>
              <a:ext cx="4868013" cy="36448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b="1" dirty="0"/>
                <a:t>Systèmes d’Information et Numérique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BC4394CB-227D-D440-AAF8-BA25218E9A48}"/>
                </a:ext>
              </a:extLst>
            </p:cNvPr>
            <p:cNvSpPr/>
            <p:nvPr/>
          </p:nvSpPr>
          <p:spPr>
            <a:xfrm>
              <a:off x="1998640" y="4545109"/>
              <a:ext cx="4868418" cy="36448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1400" b="1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ArialMT"/>
                </a:rPr>
                <a:t>Energies et Environnement</a:t>
              </a:r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xmlns="" id="{8035E385-376A-464E-9077-F3F9212B5A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16599" y="4331321"/>
              <a:ext cx="580234" cy="1"/>
            </a:xfrm>
            <a:prstGeom prst="line">
              <a:avLst/>
            </a:prstGeom>
            <a:ln>
              <a:solidFill>
                <a:schemeClr val="accent6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xmlns="" id="{8FDE1C06-A74D-DA48-A5EE-73A4BAC9D2B4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>
              <a:off x="1407688" y="5108349"/>
              <a:ext cx="584073" cy="0"/>
            </a:xfrm>
            <a:prstGeom prst="line">
              <a:avLst/>
            </a:prstGeom>
            <a:ln>
              <a:solidFill>
                <a:srgbClr val="C0000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xmlns="" id="{7910D7FF-E70A-4441-B69C-73F6A2E17EB4}"/>
                </a:ext>
              </a:extLst>
            </p:cNvPr>
            <p:cNvCxnSpPr>
              <a:cxnSpLocks/>
              <a:stCxn id="14" idx="1"/>
            </p:cNvCxnSpPr>
            <p:nvPr/>
          </p:nvCxnSpPr>
          <p:spPr>
            <a:xfrm flipH="1">
              <a:off x="1405350" y="4727349"/>
              <a:ext cx="593290" cy="0"/>
            </a:xfrm>
            <a:prstGeom prst="line">
              <a:avLst/>
            </a:prstGeom>
            <a:ln>
              <a:solidFill>
                <a:srgbClr val="00B05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xmlns="" id="{E3FCFE69-A653-C04A-8E02-EC9B1EC33F36}"/>
                </a:ext>
              </a:extLst>
            </p:cNvPr>
            <p:cNvCxnSpPr>
              <a:cxnSpLocks/>
              <a:stCxn id="13" idx="1"/>
            </p:cNvCxnSpPr>
            <p:nvPr/>
          </p:nvCxnSpPr>
          <p:spPr>
            <a:xfrm flipH="1">
              <a:off x="1387462" y="5501987"/>
              <a:ext cx="613615" cy="0"/>
            </a:xfrm>
            <a:prstGeom prst="line">
              <a:avLst/>
            </a:prstGeom>
            <a:ln>
              <a:solidFill>
                <a:srgbClr val="0070C0"/>
              </a:solidFill>
              <a:tailEnd type="non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5A439DEA-E194-504B-AE89-B204B5BFDF38}"/>
                </a:ext>
              </a:extLst>
            </p:cNvPr>
            <p:cNvSpPr/>
            <p:nvPr/>
          </p:nvSpPr>
          <p:spPr>
            <a:xfrm>
              <a:off x="1200657" y="4938808"/>
              <a:ext cx="458133" cy="360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100" b="1" dirty="0"/>
                <a:t>ITEC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7705B59A-887E-D34F-A4BA-7E9B64D29E0C}"/>
                </a:ext>
              </a:extLst>
            </p:cNvPr>
            <p:cNvSpPr/>
            <p:nvPr/>
          </p:nvSpPr>
          <p:spPr>
            <a:xfrm>
              <a:off x="1207536" y="4538758"/>
              <a:ext cx="463142" cy="360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b="1" dirty="0"/>
                <a:t>EE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35507225-1C96-F44C-A323-43EEFAC90F0F}"/>
                </a:ext>
              </a:extLst>
            </p:cNvPr>
            <p:cNvSpPr/>
            <p:nvPr/>
          </p:nvSpPr>
          <p:spPr>
            <a:xfrm>
              <a:off x="1206192" y="5332864"/>
              <a:ext cx="462248" cy="360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1100" b="1" dirty="0"/>
                <a:t>SIN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18730C09-732B-874C-9D09-118497E4D0F6}"/>
                </a:ext>
              </a:extLst>
            </p:cNvPr>
            <p:cNvSpPr/>
            <p:nvPr/>
          </p:nvSpPr>
          <p:spPr>
            <a:xfrm>
              <a:off x="1210307" y="4150338"/>
              <a:ext cx="458133" cy="360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100" b="1" dirty="0"/>
                <a:t>AC</a:t>
              </a:r>
            </a:p>
          </p:txBody>
        </p:sp>
      </p:grpSp>
      <p:pic>
        <p:nvPicPr>
          <p:cNvPr id="29" name="Imag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664" y="0"/>
            <a:ext cx="1872207" cy="957426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912" y="0"/>
            <a:ext cx="1557908" cy="892295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9144" y="188640"/>
            <a:ext cx="1331733" cy="882314"/>
          </a:xfrm>
          <a:prstGeom prst="rect">
            <a:avLst/>
          </a:prstGeom>
        </p:spPr>
      </p:pic>
      <p:pic>
        <p:nvPicPr>
          <p:cNvPr id="32" name="Image 3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193360" y="476672"/>
            <a:ext cx="1424608" cy="93610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C5E2206A-6C8E-5A4D-A288-4B769F216CA1}"/>
              </a:ext>
            </a:extLst>
          </p:cNvPr>
          <p:cNvSpPr/>
          <p:nvPr/>
        </p:nvSpPr>
        <p:spPr>
          <a:xfrm>
            <a:off x="1414689" y="5818211"/>
            <a:ext cx="936104" cy="249841"/>
          </a:xfrm>
          <a:prstGeom prst="rect">
            <a:avLst/>
          </a:prstGeom>
          <a:solidFill>
            <a:srgbClr val="FFD96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b="1" dirty="0">
                <a:solidFill>
                  <a:schemeClr val="tx1"/>
                </a:solidFill>
              </a:rPr>
              <a:t>Créativité</a:t>
            </a:r>
          </a:p>
        </p:txBody>
      </p:sp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Le contexte et les enjeux</a:t>
            </a:r>
            <a:br>
              <a:rPr lang="fr-FR" dirty="0"/>
            </a:b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945381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Contexte et enjeux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344488" y="1052736"/>
            <a:ext cx="9126000" cy="5184576"/>
          </a:xfrm>
        </p:spPr>
        <p:txBody>
          <a:bodyPr/>
          <a:lstStyle/>
          <a:p>
            <a:pPr marL="360000">
              <a:buFont typeface="Arial" pitchFamily="34" charset="0"/>
              <a:buChar char="•"/>
            </a:pPr>
            <a:endParaRPr lang="fr-FR" sz="2400" dirty="0"/>
          </a:p>
          <a:p>
            <a:pPr marL="360000">
              <a:spcAft>
                <a:spcPts val="1800"/>
              </a:spcAft>
              <a:buFont typeface="Arial" pitchFamily="34" charset="0"/>
              <a:buChar char="•"/>
            </a:pPr>
            <a:r>
              <a:rPr lang="fr-FR" sz="2400" dirty="0"/>
              <a:t> </a:t>
            </a:r>
            <a:r>
              <a:rPr lang="fr-FR" sz="2400" b="1" dirty="0"/>
              <a:t>La voie technologique au lycée et dans l’enseignement supérieur :</a:t>
            </a:r>
          </a:p>
          <a:p>
            <a:pPr marL="791990" lvl="2">
              <a:spcAft>
                <a:spcPts val="1800"/>
              </a:spcAft>
            </a:pPr>
            <a:r>
              <a:rPr lang="fr-FR" sz="2200" dirty="0"/>
              <a:t> une </a:t>
            </a:r>
            <a:r>
              <a:rPr lang="fr-FR" sz="2200" dirty="0">
                <a:solidFill>
                  <a:srgbClr val="0070C0"/>
                </a:solidFill>
              </a:rPr>
              <a:t>construction progressive des compétences</a:t>
            </a:r>
            <a:r>
              <a:rPr lang="fr-FR" sz="2200" dirty="0"/>
              <a:t>,</a:t>
            </a:r>
          </a:p>
          <a:p>
            <a:pPr marL="791990" lvl="2">
              <a:spcAft>
                <a:spcPts val="1800"/>
              </a:spcAft>
            </a:pPr>
            <a:r>
              <a:rPr lang="fr-FR" sz="2200" dirty="0"/>
              <a:t> des </a:t>
            </a:r>
            <a:r>
              <a:rPr lang="fr-FR" sz="2200" dirty="0">
                <a:solidFill>
                  <a:srgbClr val="0070C0"/>
                </a:solidFill>
              </a:rPr>
              <a:t>approches didactiques et pédagogiques </a:t>
            </a:r>
            <a:r>
              <a:rPr lang="fr-FR" sz="2200" dirty="0"/>
              <a:t>spécifiques,</a:t>
            </a:r>
          </a:p>
          <a:p>
            <a:pPr marL="791990" lvl="2">
              <a:spcAft>
                <a:spcPts val="1800"/>
              </a:spcAft>
            </a:pPr>
            <a:r>
              <a:rPr lang="fr-FR" sz="2200" dirty="0"/>
              <a:t> une </a:t>
            </a:r>
            <a:r>
              <a:rPr lang="fr-FR" sz="2200" dirty="0">
                <a:solidFill>
                  <a:srgbClr val="0070C0"/>
                </a:solidFill>
              </a:rPr>
              <a:t>grande diversité de poursuites d’études </a:t>
            </a:r>
            <a:r>
              <a:rPr lang="fr-FR" sz="2200" dirty="0"/>
              <a:t>à bac +2, +3, +5, … , jusqu’aux plus hauts diplômes :</a:t>
            </a:r>
          </a:p>
          <a:p>
            <a:pPr marL="1187979" lvl="4">
              <a:buFont typeface="Wingdings" pitchFamily="2" charset="2"/>
              <a:buChar char="q"/>
            </a:pPr>
            <a:r>
              <a:rPr lang="fr-FR" sz="2050" dirty="0"/>
              <a:t> BUT, CPGE, CPI, diverses écoles, BTS, … </a:t>
            </a:r>
          </a:p>
          <a:p>
            <a:pPr marL="1187979" lvl="4"/>
            <a:endParaRPr lang="fr-FR" sz="2050" dirty="0"/>
          </a:p>
          <a:p>
            <a:pPr marL="1187979" lvl="4"/>
            <a:endParaRPr lang="fr-FR" sz="2050" dirty="0"/>
          </a:p>
          <a:p>
            <a:pPr marL="611994" lvl="1">
              <a:buNone/>
            </a:pPr>
            <a:r>
              <a:rPr lang="fr-FR" sz="2300" b="1" dirty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fr-FR" sz="2300" b="1" dirty="0">
                <a:solidFill>
                  <a:srgbClr val="0070C0"/>
                </a:solidFill>
              </a:rPr>
              <a:t>Depuis la rentrée 2021  :</a:t>
            </a:r>
            <a:r>
              <a:rPr lang="fr-FR" sz="2300" b="1" dirty="0"/>
              <a:t> création du BUT </a:t>
            </a:r>
            <a:r>
              <a:rPr lang="fr-FR" sz="2300" dirty="0"/>
              <a:t>(Bachelor Universitaire de Technologie)</a:t>
            </a:r>
            <a:endParaRPr lang="fr-FR" sz="2300" b="1" dirty="0"/>
          </a:p>
          <a:p>
            <a:pPr>
              <a:buFont typeface="Arial" pitchFamily="34" charset="0"/>
              <a:buChar char="•"/>
            </a:pPr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2600" y="548680"/>
            <a:ext cx="7251960" cy="379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184920" y="4458246"/>
            <a:ext cx="9721080" cy="1800200"/>
          </a:xfrm>
        </p:spPr>
        <p:txBody>
          <a:bodyPr/>
          <a:lstStyle/>
          <a:p>
            <a:r>
              <a:rPr lang="fr-FR" sz="2000" b="1" dirty="0">
                <a:solidFill>
                  <a:srgbClr val="0070C0"/>
                </a:solidFill>
              </a:rPr>
              <a:t>BUT</a:t>
            </a:r>
            <a:r>
              <a:rPr lang="fr-FR" sz="2000" dirty="0"/>
              <a:t> (Bachelor Universitaire de technologie) : 3 ans (180 crédits ECTS)</a:t>
            </a:r>
          </a:p>
          <a:p>
            <a:pPr lvl="2">
              <a:buFont typeface="Wingdings" pitchFamily="2" charset="2"/>
              <a:buChar char="q"/>
            </a:pPr>
            <a:r>
              <a:rPr lang="fr-FR" sz="2000" dirty="0"/>
              <a:t> 2000 h de formation pour les spécialités de la production, 1800 h pour celles des services, + 600 h de projets</a:t>
            </a:r>
          </a:p>
          <a:p>
            <a:pPr lvl="2">
              <a:buFont typeface="Wingdings" pitchFamily="2" charset="2"/>
              <a:buChar char="q"/>
            </a:pPr>
            <a:r>
              <a:rPr lang="fr-FR" sz="2000" dirty="0"/>
              <a:t> 22 à 26 semaines de stages sur les 3 ans (ou possibilité d’alternance)</a:t>
            </a:r>
          </a:p>
          <a:p>
            <a:pPr lvl="2">
              <a:buFont typeface="Wingdings" pitchFamily="2" charset="2"/>
              <a:buChar char="q"/>
            </a:pPr>
            <a:r>
              <a:rPr lang="fr-FR" sz="2000" dirty="0"/>
              <a:t> </a:t>
            </a:r>
            <a:r>
              <a:rPr lang="fr-FR" sz="2000" b="1" dirty="0">
                <a:solidFill>
                  <a:srgbClr val="0070C0"/>
                </a:solidFill>
              </a:rPr>
              <a:t>24 spécialités (mentions de licence)</a:t>
            </a:r>
            <a:r>
              <a:rPr lang="fr-FR" sz="2000" dirty="0"/>
              <a:t>, un à plusieurs parcours par mention</a:t>
            </a:r>
          </a:p>
          <a:p>
            <a:pPr>
              <a:buFont typeface="Arial" pitchFamily="34" charset="0"/>
              <a:buChar char="•"/>
            </a:pPr>
            <a:endParaRPr lang="fr-FR" sz="2000" dirty="0"/>
          </a:p>
          <a:p>
            <a:pPr>
              <a:buFont typeface="Arial" pitchFamily="34" charset="0"/>
              <a:buChar char="•"/>
            </a:pPr>
            <a:endParaRPr lang="fr-FR" sz="2000" dirty="0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28600" indent="-228600">
              <a:buNone/>
            </a:pPr>
            <a:r>
              <a:rPr lang="fr-FR" sz="800" dirty="0"/>
              <a:t>Zoom sur le BUT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72480" y="836713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Depuis la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Rentrée 2021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528" y="476370"/>
            <a:ext cx="9059455" cy="473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390000" y="5231568"/>
            <a:ext cx="9126000" cy="115212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fr-FR" sz="2000" dirty="0"/>
              <a:t> </a:t>
            </a:r>
            <a:r>
              <a:rPr lang="fr-FR" sz="2000" b="1" dirty="0"/>
              <a:t>Davantage de </a:t>
            </a:r>
            <a:r>
              <a:rPr lang="fr-FR" sz="2000" b="1" dirty="0">
                <a:solidFill>
                  <a:srgbClr val="0070C0"/>
                </a:solidFill>
              </a:rPr>
              <a:t>bacheliers technologiques</a:t>
            </a:r>
            <a:r>
              <a:rPr lang="fr-FR" sz="2000" b="1" dirty="0"/>
              <a:t> accueillis :</a:t>
            </a:r>
          </a:p>
          <a:p>
            <a:pPr lvl="2">
              <a:buFont typeface="Wingdings" pitchFamily="2" charset="2"/>
              <a:buChar char="q"/>
            </a:pPr>
            <a:r>
              <a:rPr lang="fr-FR" sz="2000" dirty="0"/>
              <a:t> au moins </a:t>
            </a:r>
            <a:r>
              <a:rPr lang="fr-FR" sz="2000" b="1" dirty="0">
                <a:solidFill>
                  <a:srgbClr val="0070C0"/>
                </a:solidFill>
              </a:rPr>
              <a:t>50 % de bacheliers technologiques </a:t>
            </a:r>
            <a:r>
              <a:rPr lang="fr-FR" sz="2000" dirty="0"/>
              <a:t>en 1</a:t>
            </a:r>
            <a:r>
              <a:rPr lang="fr-FR" sz="2000" baseline="30000" dirty="0"/>
              <a:t>ère</a:t>
            </a:r>
            <a:r>
              <a:rPr lang="fr-FR" sz="2000" dirty="0"/>
              <a:t> année de BUT (sur l’ensemble des spécialités de l’IUT)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228600" indent="-228600">
              <a:buNone/>
            </a:pPr>
            <a:r>
              <a:rPr lang="fr-FR" sz="800" dirty="0"/>
              <a:t>Zoom sur le BUT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72480" y="836713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FF0000"/>
                </a:solidFill>
              </a:rPr>
              <a:t>Depuis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Rentrée 2021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L’ architecture des séries technologiques</a:t>
            </a:r>
            <a:br>
              <a:rPr lang="fr-FR" dirty="0"/>
            </a:br>
            <a:endParaRPr lang="fr-FR" sz="24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945381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L’architecture des séries technologiques</a:t>
            </a:r>
          </a:p>
          <a:p>
            <a:pPr lvl="1"/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u contenu 11"/>
          <p:cNvSpPr>
            <a:spLocks noGrp="1"/>
          </p:cNvSpPr>
          <p:nvPr>
            <p:ph sz="quarter" idx="14"/>
          </p:nvPr>
        </p:nvSpPr>
        <p:spPr>
          <a:xfrm>
            <a:off x="344488" y="1052736"/>
            <a:ext cx="9561512" cy="518457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fr-FR" sz="2400" b="1" dirty="0"/>
              <a:t>Depuis 2011, les séries technologiques ont beaucoup évolué :</a:t>
            </a:r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r>
              <a:rPr lang="fr-FR" sz="2400" dirty="0"/>
              <a:t> vers des formations </a:t>
            </a:r>
            <a:r>
              <a:rPr lang="fr-FR" sz="2400" dirty="0">
                <a:solidFill>
                  <a:srgbClr val="0070C0"/>
                </a:solidFill>
              </a:rPr>
              <a:t>scientifiques</a:t>
            </a:r>
            <a:r>
              <a:rPr lang="fr-FR" sz="2400" dirty="0"/>
              <a:t> et </a:t>
            </a:r>
            <a:r>
              <a:rPr lang="fr-FR" sz="2400" dirty="0">
                <a:solidFill>
                  <a:srgbClr val="0070C0"/>
                </a:solidFill>
              </a:rPr>
              <a:t>technologiques</a:t>
            </a:r>
            <a:r>
              <a:rPr lang="fr-FR" sz="2400" dirty="0"/>
              <a:t>,</a:t>
            </a:r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r>
              <a:rPr lang="fr-FR" sz="2400" dirty="0"/>
              <a:t> </a:t>
            </a:r>
            <a:r>
              <a:rPr lang="fr-FR" sz="2400" dirty="0">
                <a:solidFill>
                  <a:srgbClr val="0070C0"/>
                </a:solidFill>
              </a:rPr>
              <a:t>moins spécialisées</a:t>
            </a:r>
            <a:r>
              <a:rPr lang="fr-FR" sz="2400" dirty="0"/>
              <a:t>,</a:t>
            </a:r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r>
              <a:rPr lang="fr-FR" sz="2400" dirty="0"/>
              <a:t> pour une </a:t>
            </a:r>
            <a:r>
              <a:rPr lang="fr-FR" sz="2400" dirty="0">
                <a:solidFill>
                  <a:srgbClr val="0070C0"/>
                </a:solidFill>
              </a:rPr>
              <a:t>orientation</a:t>
            </a:r>
            <a:r>
              <a:rPr lang="fr-FR" sz="2400" dirty="0"/>
              <a:t> plus </a:t>
            </a:r>
            <a:r>
              <a:rPr lang="fr-FR" sz="2400" dirty="0">
                <a:solidFill>
                  <a:srgbClr val="0070C0"/>
                </a:solidFill>
              </a:rPr>
              <a:t>progressive</a:t>
            </a:r>
            <a:r>
              <a:rPr lang="fr-FR" sz="2400" dirty="0"/>
              <a:t>,</a:t>
            </a:r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r>
              <a:rPr lang="fr-FR" sz="2400" dirty="0"/>
              <a:t> et des </a:t>
            </a:r>
            <a:r>
              <a:rPr lang="fr-FR" sz="2400" dirty="0">
                <a:solidFill>
                  <a:srgbClr val="0070C0"/>
                </a:solidFill>
              </a:rPr>
              <a:t>poursuites d’études diversifiées </a:t>
            </a:r>
            <a:r>
              <a:rPr lang="fr-FR" sz="2400" dirty="0"/>
              <a:t>dans l’enseignement supérieur.</a:t>
            </a:r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endParaRPr lang="fr-FR" sz="2400" dirty="0"/>
          </a:p>
          <a:p>
            <a:pPr marL="360000">
              <a:spcAft>
                <a:spcPts val="600"/>
              </a:spcAft>
            </a:pPr>
            <a:endParaRPr lang="fr-FR" sz="2400" dirty="0"/>
          </a:p>
          <a:p>
            <a:pPr marL="360000">
              <a:spcAft>
                <a:spcPts val="600"/>
              </a:spcAft>
            </a:pPr>
            <a:r>
              <a:rPr lang="fr-FR" sz="2400" dirty="0">
                <a:sym typeface="Wingdings" pitchFamily="2" charset="2"/>
              </a:rPr>
              <a:t> Regroupées en </a:t>
            </a:r>
            <a:r>
              <a:rPr lang="fr-FR" sz="2400" b="1" dirty="0"/>
              <a:t>8 séries Scientifiques et Technologiques.</a:t>
            </a:r>
          </a:p>
          <a:p>
            <a:pPr marL="360000">
              <a:spcAft>
                <a:spcPts val="600"/>
              </a:spcAft>
              <a:buFont typeface="Arial" pitchFamily="34" charset="0"/>
              <a:buChar char="•"/>
            </a:pPr>
            <a:endParaRPr lang="fr-FR" sz="2400" dirty="0"/>
          </a:p>
          <a:p>
            <a:pPr>
              <a:buFont typeface="Arial" pitchFamily="34" charset="0"/>
              <a:buChar char="•"/>
            </a:pPr>
            <a:endParaRPr lang="fr-FR" sz="2400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texte 2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fr-FR" dirty="0"/>
              <a:t>L’architecture des séries technologiques</a:t>
            </a:r>
          </a:p>
          <a:p>
            <a:pPr lvl="1"/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508275"/>
              </p:ext>
            </p:extLst>
          </p:nvPr>
        </p:nvGraphicFramePr>
        <p:xfrm>
          <a:off x="442992" y="1078561"/>
          <a:ext cx="9262536" cy="4800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2625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70C0"/>
                          </a:solidFill>
                        </a:rPr>
                        <a:t>8 séries Scientifiques et Technologiques</a:t>
                      </a:r>
                      <a:endParaRPr lang="fr-FR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b="1" dirty="0">
                          <a:solidFill>
                            <a:srgbClr val="0070C0"/>
                          </a:solidFill>
                        </a:rPr>
                        <a:t>STI2D :</a:t>
                      </a:r>
                      <a:r>
                        <a:rPr lang="fr-FR" dirty="0"/>
                        <a:t> sciences et technologies de l’industrie et du développement durable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b="1" dirty="0">
                          <a:solidFill>
                            <a:srgbClr val="0070C0"/>
                          </a:solidFill>
                        </a:rPr>
                        <a:t>STL :</a:t>
                      </a:r>
                      <a:r>
                        <a:rPr lang="fr-FR" dirty="0"/>
                        <a:t> sciences et technologies de laboratoire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b="1" dirty="0">
                          <a:solidFill>
                            <a:srgbClr val="0070C0"/>
                          </a:solidFill>
                        </a:rPr>
                        <a:t>STD2A :</a:t>
                      </a:r>
                      <a:r>
                        <a:rPr lang="fr-FR" dirty="0"/>
                        <a:t> sciences et technologies du design et des arts appliqués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b="1" dirty="0">
                          <a:solidFill>
                            <a:srgbClr val="0070C0"/>
                          </a:solidFill>
                        </a:rPr>
                        <a:t>STMG :</a:t>
                      </a:r>
                      <a:r>
                        <a:rPr lang="fr-FR" dirty="0"/>
                        <a:t> sciences et technologies du management et de la gestion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b="1" dirty="0">
                          <a:solidFill>
                            <a:srgbClr val="0070C0"/>
                          </a:solidFill>
                        </a:rPr>
                        <a:t>ST2S :</a:t>
                      </a:r>
                      <a:r>
                        <a:rPr lang="fr-FR" dirty="0"/>
                        <a:t> sciences et technologies de la santé et du social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b="1" dirty="0">
                          <a:solidFill>
                            <a:srgbClr val="0070C0"/>
                          </a:solidFill>
                        </a:rPr>
                        <a:t>STHR :</a:t>
                      </a:r>
                      <a:r>
                        <a:rPr lang="fr-FR" dirty="0"/>
                        <a:t> sciences et technologies de l'hôtellerie et de la restauration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>
                          <a:solidFill>
                            <a:srgbClr val="0070C0"/>
                          </a:solidFill>
                        </a:rPr>
                        <a:t>S2TMD :</a:t>
                      </a:r>
                      <a:r>
                        <a:rPr lang="fr-FR" dirty="0"/>
                        <a:t> sciences et techniques du théâtre, de la musique et de la danse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lvl="1" algn="l"/>
                      <a:r>
                        <a:rPr lang="fr-FR" b="1" dirty="0">
                          <a:solidFill>
                            <a:srgbClr val="0070C0"/>
                          </a:solidFill>
                        </a:rPr>
                        <a:t>STAV :</a:t>
                      </a:r>
                      <a:r>
                        <a:rPr lang="fr-FR" dirty="0"/>
                        <a:t> sciences et technologies de l'agronomie et du vivant (</a:t>
                      </a:r>
                      <a:r>
                        <a:rPr lang="fr-FR" dirty="0" err="1"/>
                        <a:t>lyc</a:t>
                      </a:r>
                      <a:r>
                        <a:rPr lang="fr-FR" dirty="0"/>
                        <a:t>. agricoles)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81847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02_FOND ECRAN_4_3" id="{10C338DC-25DE-DE49-B378-885F7B62B31C}" vid="{8EB08C32-EACE-6D4D-9991-56925EA9F4D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E2895650ED5A4BB09229E4002DB7E5" ma:contentTypeVersion="14" ma:contentTypeDescription="Crée un document." ma:contentTypeScope="" ma:versionID="15c0b77344fa20dc8f9fd9eef413de96">
  <xsd:schema xmlns:xsd="http://www.w3.org/2001/XMLSchema" xmlns:xs="http://www.w3.org/2001/XMLSchema" xmlns:p="http://schemas.microsoft.com/office/2006/metadata/properties" xmlns:ns2="7920f35f-cdb5-4ca2-bb26-3efe3859c7e4" xmlns:ns3="e516a5e3-d75d-42e0-b328-5cb7a41fbbc3" targetNamespace="http://schemas.microsoft.com/office/2006/metadata/properties" ma:root="true" ma:fieldsID="e40c5cf5df1bc7e024ecccb6a1d424d5" ns2:_="" ns3:_="">
    <xsd:import namespace="7920f35f-cdb5-4ca2-bb26-3efe3859c7e4"/>
    <xsd:import namespace="e516a5e3-d75d-42e0-b328-5cb7a41fbb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20f35f-cdb5-4ca2-bb26-3efe3859c7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Balises d’images" ma:readOnly="false" ma:fieldId="{5cf76f15-5ced-4ddc-b409-7134ff3c332f}" ma:taxonomyMulti="true" ma:sspId="99fe63dc-3284-4d46-8131-8118cebef6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6a5e3-d75d-42e0-b328-5cb7a41fbbc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d0dbbfa8-8d67-4e16-9e48-33e0e0894c0b}" ma:internalName="TaxCatchAll" ma:showField="CatchAllData" ma:web="e516a5e3-d75d-42e0-b328-5cb7a41fbb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516a5e3-d75d-42e0-b328-5cb7a41fbbc3" xsi:nil="true"/>
    <lcf76f155ced4ddcb4097134ff3c332f xmlns="7920f35f-cdb5-4ca2-bb26-3efe3859c7e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1A0155-596B-48D3-96DD-AE45554662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20f35f-cdb5-4ca2-bb26-3efe3859c7e4"/>
    <ds:schemaRef ds:uri="e516a5e3-d75d-42e0-b328-5cb7a41fbb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665D03-BD43-4A86-B6D2-5126C047A9BC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e516a5e3-d75d-42e0-b328-5cb7a41fbbc3"/>
    <ds:schemaRef ds:uri="7920f35f-cdb5-4ca2-bb26-3efe3859c7e4"/>
  </ds:schemaRefs>
</ds:datastoreItem>
</file>

<file path=customXml/itemProps3.xml><?xml version="1.0" encoding="utf-8"?>
<ds:datastoreItem xmlns:ds="http://schemas.openxmlformats.org/officeDocument/2006/customXml" ds:itemID="{ECB448C3-5FE1-481F-85C8-33598570CB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3595</TotalTime>
  <Words>1070</Words>
  <Application>Microsoft Office PowerPoint</Application>
  <PresentationFormat>Format A4 (210 x 297 mm)</PresentationFormat>
  <Paragraphs>359</Paragraphs>
  <Slides>26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MINISTÈRIEL</vt:lpstr>
      <vt:lpstr>Présentation PowerPoint</vt:lpstr>
      <vt:lpstr>Présentation PowerPoint</vt:lpstr>
      <vt:lpstr>Le contexte et les enjeux  </vt:lpstr>
      <vt:lpstr>Présentation PowerPoint</vt:lpstr>
      <vt:lpstr>Présentation PowerPoint</vt:lpstr>
      <vt:lpstr>Présentation PowerPoint</vt:lpstr>
      <vt:lpstr>L’ architecture des séries technologiques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modalités pédagogiques </vt:lpstr>
      <vt:lpstr>Présentation PowerPoint</vt:lpstr>
      <vt:lpstr> Les parcours de formation au lycée et dans l’enseignement supérieur (les poursuites d’études après le bac)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Des ressources </vt:lpstr>
      <vt:lpstr>Présentation PowerPoint</vt:lpstr>
      <vt:lpstr>Présentation PowerPoint</vt:lpstr>
      <vt:lpstr> La série STI2D  Sciences et Technologies de l’Industrie et du Développement Durable  </vt:lpstr>
      <vt:lpstr>Présentation PowerPoint</vt:lpstr>
      <vt:lpstr>Présentation PowerPoint</vt:lpstr>
    </vt:vector>
  </TitlesOfParts>
  <Manager>Client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 A4</dc:title>
  <dc:subject>Client</dc:subject>
  <dc:creator>Microsoft Office User</dc:creator>
  <cp:lastModifiedBy>Soline</cp:lastModifiedBy>
  <cp:revision>302</cp:revision>
  <dcterms:created xsi:type="dcterms:W3CDTF">2020-07-03T12:53:24Z</dcterms:created>
  <dcterms:modified xsi:type="dcterms:W3CDTF">2025-05-17T13:24:23Z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0x01010046E2895650ED5A4BB09229E4002DB7E5</vt:lpwstr>
  </property>
</Properties>
</file>